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50"/>
  </p:notesMasterIdLst>
  <p:handoutMasterIdLst>
    <p:handoutMasterId r:id="rId51"/>
  </p:handoutMasterIdLst>
  <p:sldIdLst>
    <p:sldId id="660" r:id="rId2"/>
    <p:sldId id="615" r:id="rId3"/>
    <p:sldId id="614" r:id="rId4"/>
    <p:sldId id="257" r:id="rId5"/>
    <p:sldId id="610" r:id="rId6"/>
    <p:sldId id="611" r:id="rId7"/>
    <p:sldId id="607" r:id="rId8"/>
    <p:sldId id="612" r:id="rId9"/>
    <p:sldId id="323" r:id="rId10"/>
    <p:sldId id="596" r:id="rId11"/>
    <p:sldId id="597" r:id="rId12"/>
    <p:sldId id="598" r:id="rId13"/>
    <p:sldId id="599" r:id="rId14"/>
    <p:sldId id="605" r:id="rId15"/>
    <p:sldId id="616" r:id="rId16"/>
    <p:sldId id="646" r:id="rId17"/>
    <p:sldId id="644" r:id="rId18"/>
    <p:sldId id="619" r:id="rId19"/>
    <p:sldId id="624" r:id="rId20"/>
    <p:sldId id="626" r:id="rId21"/>
    <p:sldId id="625" r:id="rId22"/>
    <p:sldId id="628" r:id="rId23"/>
    <p:sldId id="620" r:id="rId24"/>
    <p:sldId id="647" r:id="rId25"/>
    <p:sldId id="648" r:id="rId26"/>
    <p:sldId id="649" r:id="rId27"/>
    <p:sldId id="650" r:id="rId28"/>
    <p:sldId id="651" r:id="rId29"/>
    <p:sldId id="652" r:id="rId30"/>
    <p:sldId id="623" r:id="rId31"/>
    <p:sldId id="632" r:id="rId32"/>
    <p:sldId id="633" r:id="rId33"/>
    <p:sldId id="635" r:id="rId34"/>
    <p:sldId id="636" r:id="rId35"/>
    <p:sldId id="637" r:id="rId36"/>
    <p:sldId id="643" r:id="rId37"/>
    <p:sldId id="640" r:id="rId38"/>
    <p:sldId id="641" r:id="rId39"/>
    <p:sldId id="621" r:id="rId40"/>
    <p:sldId id="653" r:id="rId41"/>
    <p:sldId id="654" r:id="rId42"/>
    <p:sldId id="655" r:id="rId43"/>
    <p:sldId id="656" r:id="rId44"/>
    <p:sldId id="657" r:id="rId45"/>
    <p:sldId id="622" r:id="rId46"/>
    <p:sldId id="629" r:id="rId47"/>
    <p:sldId id="658" r:id="rId48"/>
    <p:sldId id="659" r:id="rId49"/>
  </p:sldIdLst>
  <p:sldSz cx="9906000" cy="6858000" type="A4"/>
  <p:notesSz cx="6797675" cy="9926638"/>
  <p:defaultTextStyle>
    <a:defPPr>
      <a:defRPr lang="fr-FR"/>
    </a:defPPr>
    <a:lvl1pPr marL="0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0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33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9"/>
    <a:srgbClr val="CDFAFF"/>
    <a:srgbClr val="00CCE2"/>
    <a:srgbClr val="447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36" autoAdjust="0"/>
    <p:restoredTop sz="94660"/>
  </p:normalViewPr>
  <p:slideViewPr>
    <p:cSldViewPr snapToGrid="0">
      <p:cViewPr>
        <p:scale>
          <a:sx n="110" d="100"/>
          <a:sy n="110" d="100"/>
        </p:scale>
        <p:origin x="-224" y="-6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1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30AF6D-5C30-F640-BE75-2A749B08FE96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EA1055C-8106-0C4E-9D27-02CE891D2A2C}">
      <dgm:prSet phldrT="[Text]"/>
      <dgm:spPr/>
      <dgm:t>
        <a:bodyPr/>
        <a:lstStyle/>
        <a:p>
          <a:r>
            <a:rPr lang="de-DE" dirty="0" smtClean="0"/>
            <a:t>Notaufnahme (pädiatrische </a:t>
          </a:r>
          <a:r>
            <a:rPr lang="de-DE" dirty="0"/>
            <a:t>und allgemeine)</a:t>
          </a:r>
        </a:p>
      </dgm:t>
    </dgm:pt>
    <dgm:pt modelId="{E875B4D4-5411-AF4D-9689-DE6930B8F454}" type="parTrans" cxnId="{CE361A6C-1931-1B41-B914-9793AAFF2C7B}">
      <dgm:prSet/>
      <dgm:spPr/>
      <dgm:t>
        <a:bodyPr/>
        <a:lstStyle/>
        <a:p>
          <a:endParaRPr lang="de-DE"/>
        </a:p>
      </dgm:t>
    </dgm:pt>
    <dgm:pt modelId="{CA3F1E53-2452-3E4A-B25B-E68889B9C94D}" type="sibTrans" cxnId="{CE361A6C-1931-1B41-B914-9793AAFF2C7B}">
      <dgm:prSet/>
      <dgm:spPr/>
      <dgm:t>
        <a:bodyPr/>
        <a:lstStyle/>
        <a:p>
          <a:endParaRPr lang="de-DE"/>
        </a:p>
      </dgm:t>
    </dgm:pt>
    <dgm:pt modelId="{94D0BBFB-753E-2346-9D7F-E72FAA1475EA}">
      <dgm:prSet phldrT="[Text]"/>
      <dgm:spPr/>
      <dgm:t>
        <a:bodyPr/>
        <a:lstStyle/>
        <a:p>
          <a:pPr>
            <a:buFont typeface="Wingdings" pitchFamily="2" charset="2"/>
            <a:buNone/>
          </a:pPr>
          <a:r>
            <a:rPr lang="de-DE" dirty="0"/>
            <a:t>Pädiater und </a:t>
          </a:r>
          <a:r>
            <a:rPr lang="de-DE" dirty="0" err="1" smtClean="0"/>
            <a:t>Allgemeinmedizinner</a:t>
          </a:r>
          <a:endParaRPr lang="de-DE" dirty="0"/>
        </a:p>
      </dgm:t>
    </dgm:pt>
    <dgm:pt modelId="{72E0EA5F-B174-9E4C-86F3-F5B4CD3680B0}" type="parTrans" cxnId="{DD5AA5E9-FF73-4C46-9199-A018DDF3D839}">
      <dgm:prSet/>
      <dgm:spPr/>
      <dgm:t>
        <a:bodyPr/>
        <a:lstStyle/>
        <a:p>
          <a:endParaRPr lang="de-DE"/>
        </a:p>
      </dgm:t>
    </dgm:pt>
    <dgm:pt modelId="{F0C90C57-B2E4-9C4B-BAA3-F5B2080B7ECD}" type="sibTrans" cxnId="{DD5AA5E9-FF73-4C46-9199-A018DDF3D839}">
      <dgm:prSet/>
      <dgm:spPr/>
      <dgm:t>
        <a:bodyPr/>
        <a:lstStyle/>
        <a:p>
          <a:endParaRPr lang="de-DE"/>
        </a:p>
      </dgm:t>
    </dgm:pt>
    <dgm:pt modelId="{C57824D1-2818-B248-9ACB-9B230B8AB99C}">
      <dgm:prSet phldrT="[Text]"/>
      <dgm:spPr/>
      <dgm:t>
        <a:bodyPr/>
        <a:lstStyle/>
        <a:p>
          <a:pPr>
            <a:buFont typeface="Wingdings" pitchFamily="2" charset="2"/>
            <a:buNone/>
          </a:pPr>
          <a:r>
            <a:rPr lang="de-DE" dirty="0" err="1" smtClean="0"/>
            <a:t>PedopsychiaterInnen</a:t>
          </a:r>
          <a:r>
            <a:rPr lang="de-DE" dirty="0"/>
            <a:t>/</a:t>
          </a:r>
          <a:r>
            <a:rPr lang="de-DE" dirty="0" err="1"/>
            <a:t>PsychiaterInnen</a:t>
          </a:r>
          <a:r>
            <a:rPr lang="de-LU" dirty="0"/>
            <a:t> und </a:t>
          </a:r>
          <a:r>
            <a:rPr lang="de-DE" dirty="0" err="1"/>
            <a:t>PsychologInnen</a:t>
          </a:r>
          <a:endParaRPr lang="de-DE" dirty="0"/>
        </a:p>
      </dgm:t>
    </dgm:pt>
    <dgm:pt modelId="{344E94E3-216D-A34E-AC26-6168F2A77E5B}" type="parTrans" cxnId="{915887DB-EE00-8D40-B230-F51657261704}">
      <dgm:prSet/>
      <dgm:spPr/>
      <dgm:t>
        <a:bodyPr/>
        <a:lstStyle/>
        <a:p>
          <a:endParaRPr lang="de-DE"/>
        </a:p>
      </dgm:t>
    </dgm:pt>
    <dgm:pt modelId="{AB02A7CD-354E-AD41-AEF7-B0D0DA17BB65}" type="sibTrans" cxnId="{915887DB-EE00-8D40-B230-F51657261704}">
      <dgm:prSet/>
      <dgm:spPr/>
      <dgm:t>
        <a:bodyPr/>
        <a:lstStyle/>
        <a:p>
          <a:endParaRPr lang="de-DE"/>
        </a:p>
      </dgm:t>
    </dgm:pt>
    <dgm:pt modelId="{C2DCE5AF-F49B-9840-904A-582234BA46F7}" type="pres">
      <dgm:prSet presAssocID="{C730AF6D-5C30-F640-BE75-2A749B08FE9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3293D2-FFF3-144C-AC6D-453D1A334626}" type="pres">
      <dgm:prSet presAssocID="{8EA1055C-8106-0C4E-9D27-02CE891D2A2C}" presName="parentLin" presStyleCnt="0"/>
      <dgm:spPr/>
    </dgm:pt>
    <dgm:pt modelId="{6DDA5C73-A772-AF4F-8E0F-6B661D2B7593}" type="pres">
      <dgm:prSet presAssocID="{8EA1055C-8106-0C4E-9D27-02CE891D2A2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DD6F627-4E9A-9C4F-84B2-3093DF30A937}" type="pres">
      <dgm:prSet presAssocID="{8EA1055C-8106-0C4E-9D27-02CE891D2A2C}" presName="parentText" presStyleLbl="node1" presStyleIdx="0" presStyleCnt="3" custLinFactNeighborX="-3312" custLinFactNeighborY="470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8F9FF-B88A-244A-9317-1BDFA0529D12}" type="pres">
      <dgm:prSet presAssocID="{8EA1055C-8106-0C4E-9D27-02CE891D2A2C}" presName="negativeSpace" presStyleCnt="0"/>
      <dgm:spPr/>
    </dgm:pt>
    <dgm:pt modelId="{B0F14717-73AC-CC4A-9D07-A484329D7240}" type="pres">
      <dgm:prSet presAssocID="{8EA1055C-8106-0C4E-9D27-02CE891D2A2C}" presName="childText" presStyleLbl="conFgAcc1" presStyleIdx="0" presStyleCnt="3">
        <dgm:presLayoutVars>
          <dgm:bulletEnabled val="1"/>
        </dgm:presLayoutVars>
      </dgm:prSet>
      <dgm:spPr/>
    </dgm:pt>
    <dgm:pt modelId="{1D2165C3-EDDD-E64C-B852-F040583252CB}" type="pres">
      <dgm:prSet presAssocID="{CA3F1E53-2452-3E4A-B25B-E68889B9C94D}" presName="spaceBetweenRectangles" presStyleCnt="0"/>
      <dgm:spPr/>
    </dgm:pt>
    <dgm:pt modelId="{C03E42B5-3D02-9045-A8A4-DBAE6DC0591F}" type="pres">
      <dgm:prSet presAssocID="{94D0BBFB-753E-2346-9D7F-E72FAA1475EA}" presName="parentLin" presStyleCnt="0"/>
      <dgm:spPr/>
    </dgm:pt>
    <dgm:pt modelId="{DF5115BA-4625-234A-9AA5-14F49A60837A}" type="pres">
      <dgm:prSet presAssocID="{94D0BBFB-753E-2346-9D7F-E72FAA1475E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CBAB8AF-70B2-C04B-BE5C-ED90EE6796B0}" type="pres">
      <dgm:prSet presAssocID="{94D0BBFB-753E-2346-9D7F-E72FAA1475EA}" presName="parentText" presStyleLbl="node1" presStyleIdx="1" presStyleCnt="3" custLinFactNeighborX="-14579" custLinFactNeighborY="331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B91F3-A737-2A4B-9321-644D5555B7C4}" type="pres">
      <dgm:prSet presAssocID="{94D0BBFB-753E-2346-9D7F-E72FAA1475EA}" presName="negativeSpace" presStyleCnt="0"/>
      <dgm:spPr/>
    </dgm:pt>
    <dgm:pt modelId="{C576DF6C-EBD3-324C-9AE6-432A2B8776C0}" type="pres">
      <dgm:prSet presAssocID="{94D0BBFB-753E-2346-9D7F-E72FAA1475EA}" presName="childText" presStyleLbl="conFgAcc1" presStyleIdx="1" presStyleCnt="3">
        <dgm:presLayoutVars>
          <dgm:bulletEnabled val="1"/>
        </dgm:presLayoutVars>
      </dgm:prSet>
      <dgm:spPr/>
    </dgm:pt>
    <dgm:pt modelId="{D3FE5921-7F51-F349-BF9B-D10F87F06912}" type="pres">
      <dgm:prSet presAssocID="{F0C90C57-B2E4-9C4B-BAA3-F5B2080B7ECD}" presName="spaceBetweenRectangles" presStyleCnt="0"/>
      <dgm:spPr/>
    </dgm:pt>
    <dgm:pt modelId="{A32AEBB0-A030-084E-B66C-E245D011CA49}" type="pres">
      <dgm:prSet presAssocID="{C57824D1-2818-B248-9ACB-9B230B8AB99C}" presName="parentLin" presStyleCnt="0"/>
      <dgm:spPr/>
    </dgm:pt>
    <dgm:pt modelId="{35F9C942-ABAD-FA42-A97A-B653F2ABC4D6}" type="pres">
      <dgm:prSet presAssocID="{C57824D1-2818-B248-9ACB-9B230B8AB99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35F3CBB-B76E-C041-9B79-12155E6EBA19}" type="pres">
      <dgm:prSet presAssocID="{C57824D1-2818-B248-9ACB-9B230B8AB99C}" presName="parentText" presStyleLbl="node1" presStyleIdx="2" presStyleCnt="3" custLinFactNeighborX="-14579" custLinFactNeighborY="409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F4C77-B33A-164B-8B18-27C1391632DD}" type="pres">
      <dgm:prSet presAssocID="{C57824D1-2818-B248-9ACB-9B230B8AB99C}" presName="negativeSpace" presStyleCnt="0"/>
      <dgm:spPr/>
    </dgm:pt>
    <dgm:pt modelId="{A9AAAF8B-9DB2-A141-A032-97DDC1E7E183}" type="pres">
      <dgm:prSet presAssocID="{C57824D1-2818-B248-9ACB-9B230B8AB99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D5AA5E9-FF73-4C46-9199-A018DDF3D839}" srcId="{C730AF6D-5C30-F640-BE75-2A749B08FE96}" destId="{94D0BBFB-753E-2346-9D7F-E72FAA1475EA}" srcOrd="1" destOrd="0" parTransId="{72E0EA5F-B174-9E4C-86F3-F5B4CD3680B0}" sibTransId="{F0C90C57-B2E4-9C4B-BAA3-F5B2080B7ECD}"/>
    <dgm:cxn modelId="{CE361A6C-1931-1B41-B914-9793AAFF2C7B}" srcId="{C730AF6D-5C30-F640-BE75-2A749B08FE96}" destId="{8EA1055C-8106-0C4E-9D27-02CE891D2A2C}" srcOrd="0" destOrd="0" parTransId="{E875B4D4-5411-AF4D-9689-DE6930B8F454}" sibTransId="{CA3F1E53-2452-3E4A-B25B-E68889B9C94D}"/>
    <dgm:cxn modelId="{915887DB-EE00-8D40-B230-F51657261704}" srcId="{C730AF6D-5C30-F640-BE75-2A749B08FE96}" destId="{C57824D1-2818-B248-9ACB-9B230B8AB99C}" srcOrd="2" destOrd="0" parTransId="{344E94E3-216D-A34E-AC26-6168F2A77E5B}" sibTransId="{AB02A7CD-354E-AD41-AEF7-B0D0DA17BB65}"/>
    <dgm:cxn modelId="{9705EA9A-E71F-FF45-A747-D2BAC0EDA4F0}" type="presOf" srcId="{8EA1055C-8106-0C4E-9D27-02CE891D2A2C}" destId="{6DDA5C73-A772-AF4F-8E0F-6B661D2B7593}" srcOrd="0" destOrd="0" presId="urn:microsoft.com/office/officeart/2005/8/layout/list1"/>
    <dgm:cxn modelId="{2C53571D-ADD8-CC4E-8DF4-00B151E4A5CB}" type="presOf" srcId="{94D0BBFB-753E-2346-9D7F-E72FAA1475EA}" destId="{9CBAB8AF-70B2-C04B-BE5C-ED90EE6796B0}" srcOrd="1" destOrd="0" presId="urn:microsoft.com/office/officeart/2005/8/layout/list1"/>
    <dgm:cxn modelId="{4CCA9FA8-027B-9D43-82C4-4C081F2E9E0B}" type="presOf" srcId="{C730AF6D-5C30-F640-BE75-2A749B08FE96}" destId="{C2DCE5AF-F49B-9840-904A-582234BA46F7}" srcOrd="0" destOrd="0" presId="urn:microsoft.com/office/officeart/2005/8/layout/list1"/>
    <dgm:cxn modelId="{5795602A-17C8-CE4A-A5BC-98A9104146ED}" type="presOf" srcId="{94D0BBFB-753E-2346-9D7F-E72FAA1475EA}" destId="{DF5115BA-4625-234A-9AA5-14F49A60837A}" srcOrd="0" destOrd="0" presId="urn:microsoft.com/office/officeart/2005/8/layout/list1"/>
    <dgm:cxn modelId="{848E4E32-7F7D-5046-B8D5-CF556CFFABC9}" type="presOf" srcId="{C57824D1-2818-B248-9ACB-9B230B8AB99C}" destId="{835F3CBB-B76E-C041-9B79-12155E6EBA19}" srcOrd="1" destOrd="0" presId="urn:microsoft.com/office/officeart/2005/8/layout/list1"/>
    <dgm:cxn modelId="{F31E7E80-BCCE-574D-8C1A-DDE0B5B45033}" type="presOf" srcId="{8EA1055C-8106-0C4E-9D27-02CE891D2A2C}" destId="{DDD6F627-4E9A-9C4F-84B2-3093DF30A937}" srcOrd="1" destOrd="0" presId="urn:microsoft.com/office/officeart/2005/8/layout/list1"/>
    <dgm:cxn modelId="{D9B05729-09A5-8C4F-8DC8-D7E112BFD05C}" type="presOf" srcId="{C57824D1-2818-B248-9ACB-9B230B8AB99C}" destId="{35F9C942-ABAD-FA42-A97A-B653F2ABC4D6}" srcOrd="0" destOrd="0" presId="urn:microsoft.com/office/officeart/2005/8/layout/list1"/>
    <dgm:cxn modelId="{AC4525F5-34F3-4C4C-BAA8-7913A4B6F673}" type="presParOf" srcId="{C2DCE5AF-F49B-9840-904A-582234BA46F7}" destId="{533293D2-FFF3-144C-AC6D-453D1A334626}" srcOrd="0" destOrd="0" presId="urn:microsoft.com/office/officeart/2005/8/layout/list1"/>
    <dgm:cxn modelId="{24D49F26-810E-0F42-AEE0-8A2B32CBE6D9}" type="presParOf" srcId="{533293D2-FFF3-144C-AC6D-453D1A334626}" destId="{6DDA5C73-A772-AF4F-8E0F-6B661D2B7593}" srcOrd="0" destOrd="0" presId="urn:microsoft.com/office/officeart/2005/8/layout/list1"/>
    <dgm:cxn modelId="{96652BE7-33CA-5441-B5BE-1E451F0FC0DF}" type="presParOf" srcId="{533293D2-FFF3-144C-AC6D-453D1A334626}" destId="{DDD6F627-4E9A-9C4F-84B2-3093DF30A937}" srcOrd="1" destOrd="0" presId="urn:microsoft.com/office/officeart/2005/8/layout/list1"/>
    <dgm:cxn modelId="{D63C9D36-6844-AA40-81AA-ADBD5F9AC3B0}" type="presParOf" srcId="{C2DCE5AF-F49B-9840-904A-582234BA46F7}" destId="{8988F9FF-B88A-244A-9317-1BDFA0529D12}" srcOrd="1" destOrd="0" presId="urn:microsoft.com/office/officeart/2005/8/layout/list1"/>
    <dgm:cxn modelId="{F6D20921-77B6-0F4F-B121-460997A24040}" type="presParOf" srcId="{C2DCE5AF-F49B-9840-904A-582234BA46F7}" destId="{B0F14717-73AC-CC4A-9D07-A484329D7240}" srcOrd="2" destOrd="0" presId="urn:microsoft.com/office/officeart/2005/8/layout/list1"/>
    <dgm:cxn modelId="{86DF2688-4A17-9B4F-8EF3-78F2B6DD1FFC}" type="presParOf" srcId="{C2DCE5AF-F49B-9840-904A-582234BA46F7}" destId="{1D2165C3-EDDD-E64C-B852-F040583252CB}" srcOrd="3" destOrd="0" presId="urn:microsoft.com/office/officeart/2005/8/layout/list1"/>
    <dgm:cxn modelId="{5AFB83AB-F693-674C-AE5D-F2B53F675751}" type="presParOf" srcId="{C2DCE5AF-F49B-9840-904A-582234BA46F7}" destId="{C03E42B5-3D02-9045-A8A4-DBAE6DC0591F}" srcOrd="4" destOrd="0" presId="urn:microsoft.com/office/officeart/2005/8/layout/list1"/>
    <dgm:cxn modelId="{DB8206C2-C090-C34C-9F32-A6EAE789E349}" type="presParOf" srcId="{C03E42B5-3D02-9045-A8A4-DBAE6DC0591F}" destId="{DF5115BA-4625-234A-9AA5-14F49A60837A}" srcOrd="0" destOrd="0" presId="urn:microsoft.com/office/officeart/2005/8/layout/list1"/>
    <dgm:cxn modelId="{0316DA8B-20B1-7C4D-BD9F-99E89CA341F3}" type="presParOf" srcId="{C03E42B5-3D02-9045-A8A4-DBAE6DC0591F}" destId="{9CBAB8AF-70B2-C04B-BE5C-ED90EE6796B0}" srcOrd="1" destOrd="0" presId="urn:microsoft.com/office/officeart/2005/8/layout/list1"/>
    <dgm:cxn modelId="{7A8AE136-AA2A-404D-A0C4-49016C0309D9}" type="presParOf" srcId="{C2DCE5AF-F49B-9840-904A-582234BA46F7}" destId="{07EB91F3-A737-2A4B-9321-644D5555B7C4}" srcOrd="5" destOrd="0" presId="urn:microsoft.com/office/officeart/2005/8/layout/list1"/>
    <dgm:cxn modelId="{62E50BC1-08DF-7641-94D9-EDD7064DA5E5}" type="presParOf" srcId="{C2DCE5AF-F49B-9840-904A-582234BA46F7}" destId="{C576DF6C-EBD3-324C-9AE6-432A2B8776C0}" srcOrd="6" destOrd="0" presId="urn:microsoft.com/office/officeart/2005/8/layout/list1"/>
    <dgm:cxn modelId="{CE9169DB-564A-B042-B0C2-677DCA699B58}" type="presParOf" srcId="{C2DCE5AF-F49B-9840-904A-582234BA46F7}" destId="{D3FE5921-7F51-F349-BF9B-D10F87F06912}" srcOrd="7" destOrd="0" presId="urn:microsoft.com/office/officeart/2005/8/layout/list1"/>
    <dgm:cxn modelId="{6C39CDE0-B421-954B-A6F7-9646D021D6D7}" type="presParOf" srcId="{C2DCE5AF-F49B-9840-904A-582234BA46F7}" destId="{A32AEBB0-A030-084E-B66C-E245D011CA49}" srcOrd="8" destOrd="0" presId="urn:microsoft.com/office/officeart/2005/8/layout/list1"/>
    <dgm:cxn modelId="{162E1EAA-88E0-3147-9775-82E79B8D91C4}" type="presParOf" srcId="{A32AEBB0-A030-084E-B66C-E245D011CA49}" destId="{35F9C942-ABAD-FA42-A97A-B653F2ABC4D6}" srcOrd="0" destOrd="0" presId="urn:microsoft.com/office/officeart/2005/8/layout/list1"/>
    <dgm:cxn modelId="{8C041D64-C4BD-1B41-831E-BD4FBB56A645}" type="presParOf" srcId="{A32AEBB0-A030-084E-B66C-E245D011CA49}" destId="{835F3CBB-B76E-C041-9B79-12155E6EBA19}" srcOrd="1" destOrd="0" presId="urn:microsoft.com/office/officeart/2005/8/layout/list1"/>
    <dgm:cxn modelId="{A3EFD769-95E0-D940-8E05-6A7D0BE3AA5F}" type="presParOf" srcId="{C2DCE5AF-F49B-9840-904A-582234BA46F7}" destId="{E69F4C77-B33A-164B-8B18-27C1391632DD}" srcOrd="9" destOrd="0" presId="urn:microsoft.com/office/officeart/2005/8/layout/list1"/>
    <dgm:cxn modelId="{4003E06F-3B3A-2944-8A99-4550FE855304}" type="presParOf" srcId="{C2DCE5AF-F49B-9840-904A-582234BA46F7}" destId="{A9AAAF8B-9DB2-A141-A032-97DDC1E7E18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14717-73AC-CC4A-9D07-A484329D7240}">
      <dsp:nvSpPr>
        <dsp:cNvPr id="0" name=""/>
        <dsp:cNvSpPr/>
      </dsp:nvSpPr>
      <dsp:spPr>
        <a:xfrm>
          <a:off x="0" y="1835038"/>
          <a:ext cx="7889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6F627-4E9A-9C4F-84B2-3093DF30A937}">
      <dsp:nvSpPr>
        <dsp:cNvPr id="0" name=""/>
        <dsp:cNvSpPr/>
      </dsp:nvSpPr>
      <dsp:spPr>
        <a:xfrm>
          <a:off x="381385" y="1820948"/>
          <a:ext cx="55223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730" tIns="0" rIns="20873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Notaufnahme (pädiatrische </a:t>
          </a:r>
          <a:r>
            <a:rPr lang="de-DE" sz="1600" kern="1200" dirty="0"/>
            <a:t>und allgemeine)</a:t>
          </a:r>
        </a:p>
      </dsp:txBody>
      <dsp:txXfrm>
        <a:off x="404442" y="1844005"/>
        <a:ext cx="5476186" cy="426206"/>
      </dsp:txXfrm>
    </dsp:sp>
    <dsp:sp modelId="{C576DF6C-EBD3-324C-9AE6-432A2B8776C0}">
      <dsp:nvSpPr>
        <dsp:cNvPr id="0" name=""/>
        <dsp:cNvSpPr/>
      </dsp:nvSpPr>
      <dsp:spPr>
        <a:xfrm>
          <a:off x="0" y="2560798"/>
          <a:ext cx="7889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AB8AF-70B2-C04B-BE5C-ED90EE6796B0}">
      <dsp:nvSpPr>
        <dsp:cNvPr id="0" name=""/>
        <dsp:cNvSpPr/>
      </dsp:nvSpPr>
      <dsp:spPr>
        <a:xfrm>
          <a:off x="336943" y="2481391"/>
          <a:ext cx="55223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730" tIns="0" rIns="20873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de-DE" sz="1600" kern="1200" dirty="0"/>
            <a:t>Pädiater und </a:t>
          </a:r>
          <a:r>
            <a:rPr lang="de-DE" sz="1600" kern="1200" dirty="0" err="1" smtClean="0"/>
            <a:t>Allgemeinmedizinner</a:t>
          </a:r>
          <a:endParaRPr lang="de-DE" sz="1600" kern="1200" dirty="0"/>
        </a:p>
      </dsp:txBody>
      <dsp:txXfrm>
        <a:off x="360000" y="2504448"/>
        <a:ext cx="5476186" cy="426206"/>
      </dsp:txXfrm>
    </dsp:sp>
    <dsp:sp modelId="{A9AAAF8B-9DB2-A141-A032-97DDC1E7E183}">
      <dsp:nvSpPr>
        <dsp:cNvPr id="0" name=""/>
        <dsp:cNvSpPr/>
      </dsp:nvSpPr>
      <dsp:spPr>
        <a:xfrm>
          <a:off x="0" y="3286558"/>
          <a:ext cx="7889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F3CBB-B76E-C041-9B79-12155E6EBA19}">
      <dsp:nvSpPr>
        <dsp:cNvPr id="0" name=""/>
        <dsp:cNvSpPr/>
      </dsp:nvSpPr>
      <dsp:spPr>
        <a:xfrm>
          <a:off x="336943" y="3243647"/>
          <a:ext cx="55223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730" tIns="0" rIns="20873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de-DE" sz="1600" kern="1200" dirty="0" err="1" smtClean="0"/>
            <a:t>PedopsychiaterInnen</a:t>
          </a:r>
          <a:r>
            <a:rPr lang="de-DE" sz="1600" kern="1200" dirty="0"/>
            <a:t>/</a:t>
          </a:r>
          <a:r>
            <a:rPr lang="de-DE" sz="1600" kern="1200" dirty="0" err="1"/>
            <a:t>PsychiaterInnen</a:t>
          </a:r>
          <a:r>
            <a:rPr lang="de-LU" sz="1600" kern="1200" dirty="0"/>
            <a:t> und </a:t>
          </a:r>
          <a:r>
            <a:rPr lang="de-DE" sz="1600" kern="1200" dirty="0" err="1"/>
            <a:t>PsychologInnen</a:t>
          </a:r>
          <a:endParaRPr lang="de-DE" sz="1600" kern="1200" dirty="0"/>
        </a:p>
      </dsp:txBody>
      <dsp:txXfrm>
        <a:off x="360000" y="3266704"/>
        <a:ext cx="547618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73" cy="496095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118" y="0"/>
            <a:ext cx="2944972" cy="496095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>
              <a:defRPr sz="1200"/>
            </a:lvl1pPr>
          </a:lstStyle>
          <a:p>
            <a:fld id="{58C8EB05-D144-45D4-94D4-742FAE87458B}" type="datetimeFigureOut">
              <a:rPr lang="de-DE" smtClean="0"/>
              <a:t>18/12/20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959"/>
            <a:ext cx="2944973" cy="496094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118" y="9428959"/>
            <a:ext cx="2944972" cy="496094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>
              <a:defRPr sz="1200"/>
            </a:lvl1pPr>
          </a:lstStyle>
          <a:p>
            <a:fld id="{98024EE9-8C74-4843-B521-A2F9B62ADD9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309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055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055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>
              <a:defRPr sz="1200"/>
            </a:lvl1pPr>
          </a:lstStyle>
          <a:p>
            <a:fld id="{5AC04D6E-F0D8-437A-81EE-689F3E294FE3}" type="datetimeFigureOut">
              <a:rPr lang="fr-LU" smtClean="0"/>
              <a:t>18/12/20</a:t>
            </a:fld>
            <a:endParaRPr lang="fr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1" rIns="91421" bIns="45711" rtlCol="0" anchor="ctr"/>
          <a:lstStyle/>
          <a:p>
            <a:endParaRPr lang="fr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21" tIns="45711" rIns="91421" bIns="457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4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4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>
              <a:defRPr sz="1200"/>
            </a:lvl1pPr>
          </a:lstStyle>
          <a:p>
            <a:fld id="{DF1F6A5E-532D-4C02-8D95-913F7E6DF0E8}" type="slidenum">
              <a:rPr lang="fr-LU" smtClean="0"/>
              <a:t>‹#›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78571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95D5D401-3529-1F47-81A0-C0288B0B5CEA}" type="slidenum">
              <a:rPr lang="de-DE">
                <a:latin typeface="Arial" charset="0"/>
              </a:rPr>
              <a:pPr/>
              <a:t>31</a:t>
            </a:fld>
            <a:endParaRPr lang="de-DE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F0B9A119-3DBA-F840-B1D6-46E5D14A4652}" type="slidenum">
              <a:rPr lang="de-DE">
                <a:latin typeface="Arial" charset="0"/>
              </a:rPr>
              <a:pPr/>
              <a:t>32</a:t>
            </a:fld>
            <a:endParaRPr lang="de-DE"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5EE5B1D-D064-0843-A71A-20DBEE86462C}" type="slidenum">
              <a:rPr lang="de-DE">
                <a:latin typeface="Arial" charset="0"/>
              </a:rPr>
              <a:pPr/>
              <a:t>33</a:t>
            </a:fld>
            <a:endParaRPr lang="de-DE">
              <a:latin typeface="Arial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50D88746-9700-F842-B76B-56DCA5E5BA58}" type="slidenum">
              <a:rPr lang="de-DE">
                <a:latin typeface="Arial" charset="0"/>
              </a:rPr>
              <a:pPr/>
              <a:t>34</a:t>
            </a:fld>
            <a:endParaRPr lang="de-DE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5C8EFF0-33D9-E34B-8D18-FFF0F1CC1104}" type="slidenum">
              <a:rPr lang="de-DE">
                <a:latin typeface="Arial" charset="0"/>
              </a:rPr>
              <a:pPr/>
              <a:t>35</a:t>
            </a:fld>
            <a:endParaRPr lang="de-DE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5C8EFF0-33D9-E34B-8D18-FFF0F1CC1104}" type="slidenum">
              <a:rPr lang="de-DE">
                <a:latin typeface="Arial" charset="0"/>
              </a:rPr>
              <a:pPr/>
              <a:t>36</a:t>
            </a:fld>
            <a:endParaRPr lang="de-DE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FC61B71-87EA-2B4B-B3EA-D6B146A62BF7}" type="slidenum">
              <a:rPr lang="de-DE">
                <a:latin typeface="Arial" charset="0"/>
              </a:rPr>
              <a:pPr/>
              <a:t>37</a:t>
            </a:fld>
            <a:endParaRPr lang="de-DE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36486" indent="-283264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3056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6278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9501" indent="-226611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92723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5945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9168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52390" indent="-2266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58DCAA6B-5A49-464D-951F-3282361BBC08}" type="slidenum">
              <a:rPr lang="de-DE">
                <a:latin typeface="Arial" charset="0"/>
              </a:rPr>
              <a:pPr/>
              <a:t>38</a:t>
            </a:fld>
            <a:endParaRPr lang="de-DE"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1040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40000"/>
            <a:ext cx="948119" cy="1080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61538" y="2340000"/>
            <a:ext cx="8748867" cy="1080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17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49726" y="3060000"/>
            <a:ext cx="1440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www.hopitauxschuman.lu</a:t>
            </a:r>
            <a:endParaRPr lang="fr-LU" sz="10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52" y="2520001"/>
            <a:ext cx="145455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7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1"/>
          <p:cNvSpPr txBox="1"/>
          <p:nvPr userDrawn="1"/>
        </p:nvSpPr>
        <p:spPr>
          <a:xfrm>
            <a:off x="8506314" y="170183"/>
            <a:ext cx="1399686" cy="21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783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www.hopitauxschuman.lu</a:t>
            </a:r>
            <a:endParaRPr lang="fr-LU" sz="783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61538" y="-1"/>
            <a:ext cx="8744463" cy="1079127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17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48119" cy="1080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" y="6516306"/>
            <a:ext cx="9905998" cy="341697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LU" sz="176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1188000" y="0"/>
            <a:ext cx="7020000" cy="536352"/>
          </a:xfrm>
          <a:prstGeom prst="rect">
            <a:avLst/>
          </a:prstGeom>
        </p:spPr>
        <p:txBody>
          <a:bodyPr anchor="b"/>
          <a:lstStyle>
            <a:lvl1pPr algn="l">
              <a:defRPr sz="31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LU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7020000" cy="35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7663" indent="0" algn="ctr">
              <a:buNone/>
              <a:defRPr sz="1959"/>
            </a:lvl2pPr>
            <a:lvl3pPr marL="895327" indent="0" algn="ctr">
              <a:buNone/>
              <a:defRPr sz="1763"/>
            </a:lvl3pPr>
            <a:lvl4pPr marL="1342990" indent="0" algn="ctr">
              <a:buNone/>
              <a:defRPr sz="1567"/>
            </a:lvl4pPr>
            <a:lvl5pPr marL="1790653" indent="0" algn="ctr">
              <a:buNone/>
              <a:defRPr sz="1567"/>
            </a:lvl5pPr>
            <a:lvl6pPr marL="2238316" indent="0" algn="ctr">
              <a:buNone/>
              <a:defRPr sz="1567"/>
            </a:lvl6pPr>
            <a:lvl7pPr marL="2685980" indent="0" algn="ctr">
              <a:buNone/>
              <a:defRPr sz="1567"/>
            </a:lvl7pPr>
            <a:lvl8pPr marL="3133643" indent="0" algn="ctr">
              <a:buNone/>
              <a:defRPr sz="1567"/>
            </a:lvl8pPr>
            <a:lvl9pPr marL="3581306" indent="0" algn="ctr">
              <a:buNone/>
              <a:defRPr sz="1567"/>
            </a:lvl9pPr>
          </a:lstStyle>
          <a:p>
            <a:r>
              <a:rPr lang="en-US"/>
              <a:t>Click to edit Master subtitle style</a:t>
            </a:r>
            <a:endParaRPr lang="fr-L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9B8ED7-349F-4C7A-8817-023244CE754A}" type="slidenum">
              <a:rPr lang="fr-LU" smtClean="0"/>
              <a:pPr/>
              <a:t>‹#›</a:t>
            </a:fld>
            <a:endParaRPr lang="fr-LU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3161" y="180000"/>
            <a:ext cx="1520215" cy="153888"/>
          </a:xfrm>
          <a:prstGeom prst="rect">
            <a:avLst/>
          </a:prstGeom>
          <a:noFill/>
        </p:spPr>
        <p:txBody>
          <a:bodyPr wrap="none" lIns="0" tIns="0" rIns="72000" bIns="0" rtlCol="0">
            <a:spAutoFit/>
          </a:bodyPr>
          <a:lstStyle>
            <a:defPPr>
              <a:defRPr lang="fr-FR"/>
            </a:defPPr>
            <a:lvl1pPr>
              <a:defRPr sz="800">
                <a:solidFill>
                  <a:schemeClr val="bg1"/>
                </a:solidFill>
                <a:latin typeface="Gotham Narrow Light" pitchFamily="50" charset="0"/>
              </a:defRPr>
            </a:lvl1pPr>
          </a:lstStyle>
          <a:p>
            <a:pPr lvl="0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www.hopitauxschuman.lu</a:t>
            </a:r>
            <a:endParaRPr lang="fr-L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1080000" y="1260001"/>
            <a:ext cx="8460000" cy="5040000"/>
          </a:xfrm>
          <a:prstGeom prst="rect">
            <a:avLst/>
          </a:prstGeom>
        </p:spPr>
        <p:txBody>
          <a:bodyPr/>
          <a:lstStyle>
            <a:lvl1pPr>
              <a:defRPr sz="1763">
                <a:solidFill>
                  <a:srgbClr val="447E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93C66"/>
                </a:solidFill>
                <a:latin typeface="Gotham Narrow Medium" pitchFamily="50" charset="0"/>
              </a:defRPr>
            </a:lvl2pPr>
            <a:lvl3pPr>
              <a:defRPr>
                <a:solidFill>
                  <a:srgbClr val="293C66"/>
                </a:solidFill>
                <a:latin typeface="Gotham Narrow Medium" pitchFamily="50" charset="0"/>
              </a:defRPr>
            </a:lvl3pPr>
            <a:lvl4pPr>
              <a:defRPr>
                <a:solidFill>
                  <a:srgbClr val="293C66"/>
                </a:solidFill>
                <a:latin typeface="Gotham Narrow Medium" pitchFamily="50" charset="0"/>
              </a:defRPr>
            </a:lvl4pPr>
            <a:lvl5pPr>
              <a:defRPr>
                <a:solidFill>
                  <a:srgbClr val="293C66"/>
                </a:solidFill>
                <a:latin typeface="Gotham Narrow Medium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27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09563" y="2803525"/>
            <a:ext cx="1720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997076"/>
            <a:ext cx="8420100" cy="1431925"/>
          </a:xfrm>
          <a:prstGeom prst="rect">
            <a:avLst/>
          </a:prstGeo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2E0D0E-66B9-8146-A2E7-2439CC5E6ED6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016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92100"/>
            <a:ext cx="8915400" cy="13843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905000"/>
            <a:ext cx="8915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F08299-5067-9D4E-9B3E-65C5DB2AA92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67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64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5" r:id="rId3"/>
    <p:sldLayoutId id="214748369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Box 1"/>
          <p:cNvSpPr txBox="1">
            <a:spLocks noChangeArrowheads="1"/>
          </p:cNvSpPr>
          <p:nvPr/>
        </p:nvSpPr>
        <p:spPr bwMode="auto">
          <a:xfrm>
            <a:off x="1411288" y="2474913"/>
            <a:ext cx="645318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SERVICE NATIONAL DE PSYCHIATRIE JUVÉNILE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</a:t>
            </a:r>
            <a:r>
              <a:rPr lang="fr-FR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ÉUNION AVEC L’ALEP</a:t>
            </a:r>
            <a:endParaRPr lang="fr-CH" sz="16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1288" y="3133725"/>
            <a:ext cx="1214437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9143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17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fr-CH" sz="1175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.12.2020</a:t>
            </a:r>
            <a:endParaRPr lang="fr-LU" sz="1175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5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10</a:t>
            </a:fld>
            <a:endParaRPr lang="fr-LU" dirty="0"/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BDF5B441-B29F-4647-9648-CCE8E058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263809"/>
            <a:ext cx="8718550" cy="501316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3643DEC-8B3F-4F10-B49B-F3A775366949}"/>
              </a:ext>
            </a:extLst>
          </p:cNvPr>
          <p:cNvSpPr txBox="1">
            <a:spLocks/>
          </p:cNvSpPr>
          <p:nvPr/>
        </p:nvSpPr>
        <p:spPr>
          <a:xfrm>
            <a:off x="8315325" y="5805102"/>
            <a:ext cx="143827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7020000" cy="536352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err="1" smtClean="0"/>
              <a:t>Tagesklinik</a:t>
            </a:r>
            <a:r>
              <a:rPr lang="fr-FR" sz="2800" dirty="0" smtClean="0"/>
              <a:t> (</a:t>
            </a:r>
            <a:r>
              <a:rPr lang="fr-FR" sz="2800" dirty="0" err="1" smtClean="0"/>
              <a:t>Erdgeschoss</a:t>
            </a:r>
            <a:r>
              <a:rPr lang="fr-FR" sz="2800" dirty="0" smtClean="0"/>
              <a:t>): 20 </a:t>
            </a:r>
            <a:r>
              <a:rPr lang="fr-FR" sz="2800" dirty="0" err="1" smtClean="0"/>
              <a:t>Plätze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189284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11</a:t>
            </a:fld>
            <a:endParaRPr lang="fr-LU" dirty="0"/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EB7A898B-36C5-4C26-A915-8BCA80501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275896"/>
            <a:ext cx="8718550" cy="498518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BBE4665D-F5B1-48F5-AFB4-2E030433D9E1}"/>
              </a:ext>
            </a:extLst>
          </p:cNvPr>
          <p:cNvSpPr txBox="1">
            <a:spLocks/>
          </p:cNvSpPr>
          <p:nvPr/>
        </p:nvSpPr>
        <p:spPr>
          <a:xfrm>
            <a:off x="8010525" y="5805102"/>
            <a:ext cx="189547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7020000" cy="536352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err="1" smtClean="0"/>
              <a:t>Akutstation</a:t>
            </a:r>
            <a:r>
              <a:rPr lang="fr-FR" sz="2800" dirty="0" smtClean="0"/>
              <a:t> (1J): 15 </a:t>
            </a:r>
            <a:r>
              <a:rPr lang="fr-FR" sz="2800" dirty="0" err="1" smtClean="0"/>
              <a:t>Betten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187193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12</a:t>
            </a:fld>
            <a:endParaRPr lang="fr-LU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A00A555C-5D0E-46C4-B74B-3E5310F9A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14" y="1314450"/>
            <a:ext cx="8706086" cy="49051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6B5C694B-7BAC-45D4-8C2D-B2579B4F8BF4}"/>
              </a:ext>
            </a:extLst>
          </p:cNvPr>
          <p:cNvSpPr txBox="1">
            <a:spLocks/>
          </p:cNvSpPr>
          <p:nvPr/>
        </p:nvSpPr>
        <p:spPr>
          <a:xfrm>
            <a:off x="8207375" y="5805102"/>
            <a:ext cx="169862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8279274" cy="484914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err="1" smtClean="0"/>
              <a:t>Therapieräume</a:t>
            </a:r>
            <a:r>
              <a:rPr lang="fr-FR" sz="2800" dirty="0" smtClean="0"/>
              <a:t> </a:t>
            </a:r>
            <a:r>
              <a:rPr lang="fr-FR" sz="2800" dirty="0" err="1" smtClean="0"/>
              <a:t>und</a:t>
            </a:r>
            <a:r>
              <a:rPr lang="fr-FR" sz="2800" dirty="0" smtClean="0"/>
              <a:t> </a:t>
            </a:r>
            <a:r>
              <a:rPr lang="fr-FR" sz="2800" dirty="0" err="1" smtClean="0"/>
              <a:t>Schule</a:t>
            </a:r>
            <a:r>
              <a:rPr lang="fr-FR" sz="2800" dirty="0" smtClean="0"/>
              <a:t> (2. </a:t>
            </a:r>
            <a:r>
              <a:rPr lang="fr-FR" sz="2800" dirty="0" err="1" smtClean="0"/>
              <a:t>Obergeschoss</a:t>
            </a:r>
            <a:r>
              <a:rPr lang="fr-FR" sz="2800" dirty="0" smtClean="0"/>
              <a:t>)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156480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13</a:t>
            </a:fld>
            <a:endParaRPr lang="fr-LU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355E218C-A43C-4552-8530-E09BCAE1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88" y="1323974"/>
            <a:ext cx="8744912" cy="48546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C876F69F-C657-4BAC-BD05-87F17790D869}"/>
              </a:ext>
            </a:extLst>
          </p:cNvPr>
          <p:cNvSpPr txBox="1">
            <a:spLocks/>
          </p:cNvSpPr>
          <p:nvPr/>
        </p:nvSpPr>
        <p:spPr>
          <a:xfrm>
            <a:off x="8039101" y="5805102"/>
            <a:ext cx="18669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7020000" cy="536352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err="1" smtClean="0"/>
              <a:t>Psychotherapiestation</a:t>
            </a:r>
            <a:r>
              <a:rPr lang="fr-FR" sz="2800" dirty="0" smtClean="0"/>
              <a:t> (3J): 15 </a:t>
            </a:r>
            <a:r>
              <a:rPr lang="fr-FR" sz="2800" dirty="0" err="1" smtClean="0"/>
              <a:t>Betten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150325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14</a:t>
            </a:fld>
            <a:endParaRPr lang="fr-LU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C22E4F6D-F239-428C-B742-9CD2304CC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274521"/>
            <a:ext cx="8718550" cy="49883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86A94D0-F062-4AFC-9E44-F08CEB5D7FEF}"/>
              </a:ext>
            </a:extLst>
          </p:cNvPr>
          <p:cNvSpPr txBox="1">
            <a:spLocks/>
          </p:cNvSpPr>
          <p:nvPr/>
        </p:nvSpPr>
        <p:spPr>
          <a:xfrm>
            <a:off x="8105775" y="5805102"/>
            <a:ext cx="180022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912ABEC3-8C05-4022-A303-D41B4B955373}"/>
              </a:ext>
            </a:extLst>
          </p:cNvPr>
          <p:cNvSpPr txBox="1">
            <a:spLocks/>
          </p:cNvSpPr>
          <p:nvPr/>
        </p:nvSpPr>
        <p:spPr>
          <a:xfrm>
            <a:off x="8150225" y="5353488"/>
            <a:ext cx="1508125" cy="695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e-DE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C-Bau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7020000" cy="536352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smtClean="0"/>
              <a:t>2. </a:t>
            </a:r>
            <a:r>
              <a:rPr lang="fr-FR" sz="2800" dirty="0" err="1" smtClean="0"/>
              <a:t>Untergeschoss</a:t>
            </a:r>
            <a:r>
              <a:rPr lang="fr-FR" sz="2800" dirty="0" smtClean="0"/>
              <a:t> (C-Bau)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68545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896" y="2474997"/>
            <a:ext cx="6452944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THERAPEUTISCHES KONZEPT DER JUGENDPSYCHIATRIE</a:t>
            </a:r>
          </a:p>
          <a:p>
            <a:pPr>
              <a:spcBef>
                <a:spcPts val="600"/>
              </a:spcBef>
            </a:pP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Christopher GOEPEL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0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1" cap="all" dirty="0" smtClean="0"/>
              <a:t>JUGENDPSYCHIATRIE</a:t>
            </a:r>
            <a:endParaRPr lang="en-US" sz="2800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mtClean="0"/>
              <a:t>Modifiziertes therapeutisches Konzept (1)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16</a:t>
            </a:fld>
            <a:endParaRPr lang="fr-LU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Kritikpunkte an den aktuellen strukturellen Bedingungen</a:t>
            </a:r>
          </a:p>
          <a:p>
            <a:pPr marL="450850" lvl="1" indent="-185738"/>
            <a:r>
              <a:rPr lang="de-DE" sz="1600" dirty="0" smtClean="0"/>
              <a:t>Fehlende räumliche Trennung der unterschiedlichen («externalisierend» und «internalisierend») Patientengruppen</a:t>
            </a:r>
          </a:p>
          <a:p>
            <a:pPr marL="450850" lvl="1" indent="-185738">
              <a:spcBef>
                <a:spcPts val="300"/>
              </a:spcBef>
            </a:pPr>
            <a:r>
              <a:rPr lang="de-DE" sz="1600" dirty="0" smtClean="0"/>
              <a:t>Schwierigkeiten störungsspezifische Therapiekonzepte anzupassen, unzeitgemäß</a:t>
            </a:r>
          </a:p>
          <a:p>
            <a:pPr marL="450850" lvl="1" indent="-185738">
              <a:spcBef>
                <a:spcPts val="300"/>
              </a:spcBef>
            </a:pPr>
            <a:r>
              <a:rPr lang="de-DE" sz="1600" dirty="0" smtClean="0"/>
              <a:t>Hohe psychische Stressbelastung für Patienten und Mitarbeiter und Mitarbeiterinnen</a:t>
            </a:r>
          </a:p>
          <a:p>
            <a:pPr marL="450850" lvl="1" indent="-185738">
              <a:spcBef>
                <a:spcPts val="300"/>
              </a:spcBef>
            </a:pPr>
            <a:r>
              <a:rPr lang="de-DE" sz="1600" dirty="0" smtClean="0"/>
              <a:t>Abteilung zu weitläufig und oft schlecht einsehbar, erhöhtes Vandalismus- und Gefährdungsrisiko   </a:t>
            </a:r>
          </a:p>
          <a:p>
            <a:r>
              <a:rPr lang="de-DE" dirty="0" smtClean="0"/>
              <a:t>Neue strukturelle und inhaltliche Gliederung im Erweiterungsneubau (</a:t>
            </a:r>
            <a:r>
              <a:rPr lang="de-DE" dirty="0" err="1" smtClean="0"/>
              <a:t>Bât</a:t>
            </a:r>
            <a:r>
              <a:rPr lang="de-DE" dirty="0" smtClean="0"/>
              <a:t>. «J»)</a:t>
            </a:r>
          </a:p>
          <a:p>
            <a:pPr marL="450850" lvl="1" indent="-185738"/>
            <a:r>
              <a:rPr lang="de-DE" sz="1600" b="1" dirty="0" smtClean="0"/>
              <a:t>Akute (fakultativ geschlossene) </a:t>
            </a:r>
            <a:r>
              <a:rPr lang="de-DE" sz="1600" dirty="0" smtClean="0"/>
              <a:t>Abteilung mit 15 Betten</a:t>
            </a:r>
          </a:p>
          <a:p>
            <a:pPr marL="450850" lvl="1" indent="-185738">
              <a:spcBef>
                <a:spcPts val="0"/>
              </a:spcBef>
            </a:pPr>
            <a:r>
              <a:rPr lang="de-DE" sz="1600" b="1" dirty="0" smtClean="0"/>
              <a:t>Psychotherapie-Abteilung </a:t>
            </a:r>
            <a:r>
              <a:rPr lang="de-DE" sz="1600" dirty="0" smtClean="0"/>
              <a:t>mit 15 Betten</a:t>
            </a:r>
          </a:p>
          <a:p>
            <a:pPr marL="450850" lvl="1" indent="-185738">
              <a:spcBef>
                <a:spcPts val="0"/>
              </a:spcBef>
            </a:pPr>
            <a:r>
              <a:rPr lang="de-DE" sz="1600" b="1" dirty="0" smtClean="0"/>
              <a:t>Schwerpunkt-Tagesklinik </a:t>
            </a:r>
            <a:r>
              <a:rPr lang="de-DE" sz="1600" dirty="0" smtClean="0"/>
              <a:t>mit 20 Plätzen</a:t>
            </a:r>
          </a:p>
          <a:p>
            <a:r>
              <a:rPr lang="de-DE" dirty="0" smtClean="0"/>
              <a:t>Allgemeine Prinzipien der therapeutischen Arbeit</a:t>
            </a:r>
          </a:p>
          <a:p>
            <a:pPr marL="450850" lvl="1" indent="-185738"/>
            <a:r>
              <a:rPr lang="de-DE" sz="1600" dirty="0" err="1" smtClean="0"/>
              <a:t>Multidisziplinarität</a:t>
            </a:r>
            <a:r>
              <a:rPr lang="de-DE" sz="1600" dirty="0" smtClean="0"/>
              <a:t> und multisystemischer Ansatz</a:t>
            </a:r>
          </a:p>
          <a:p>
            <a:pPr marL="450850" lvl="1" indent="-185738">
              <a:spcBef>
                <a:spcPts val="0"/>
              </a:spcBef>
            </a:pPr>
            <a:r>
              <a:rPr lang="de-DE" sz="1600" dirty="0" smtClean="0"/>
              <a:t>subsidiär</a:t>
            </a:r>
          </a:p>
          <a:p>
            <a:pPr marL="450850" lvl="1" indent="-185738">
              <a:spcBef>
                <a:spcPts val="0"/>
              </a:spcBef>
            </a:pPr>
            <a:r>
              <a:rPr lang="de-DE" sz="1600" dirty="0" smtClean="0"/>
              <a:t>Einbezug des familiären Umfeldes </a:t>
            </a:r>
          </a:p>
          <a:p>
            <a:pPr marL="450850" lvl="1" indent="-185738">
              <a:spcBef>
                <a:spcPts val="0"/>
              </a:spcBef>
            </a:pPr>
            <a:r>
              <a:rPr lang="de-DE" sz="1600" dirty="0" err="1" smtClean="0"/>
              <a:t>reintegrativ</a:t>
            </a:r>
            <a:endParaRPr lang="de-DE" sz="1600" dirty="0" smtClean="0"/>
          </a:p>
          <a:p>
            <a:pPr marL="450850" lvl="1" indent="-185738">
              <a:spcBef>
                <a:spcPts val="0"/>
              </a:spcBef>
            </a:pPr>
            <a:r>
              <a:rPr lang="de-DE" sz="1600" dirty="0" smtClean="0"/>
              <a:t>methodenübergreifend</a:t>
            </a:r>
          </a:p>
          <a:p>
            <a:pPr marL="450850" lvl="1" indent="-185738">
              <a:spcBef>
                <a:spcPts val="0"/>
              </a:spcBef>
            </a:pPr>
            <a:r>
              <a:rPr lang="de-DE" sz="1600" dirty="0" smtClean="0"/>
              <a:t>möglichst </a:t>
            </a:r>
            <a:r>
              <a:rPr lang="de-DE" sz="1600" dirty="0" err="1" smtClean="0"/>
              <a:t>evidence</a:t>
            </a:r>
            <a:r>
              <a:rPr lang="de-DE" sz="1600" dirty="0" smtClean="0"/>
              <a:t>-basiert und best-</a:t>
            </a:r>
            <a:r>
              <a:rPr lang="de-DE" sz="1600" dirty="0" err="1" smtClean="0"/>
              <a:t>practice</a:t>
            </a:r>
            <a:endParaRPr lang="de-DE" sz="1600" dirty="0" smtClean="0"/>
          </a:p>
          <a:p>
            <a:pPr marL="450850" lvl="1" indent="-185738">
              <a:spcBef>
                <a:spcPts val="0"/>
              </a:spcBef>
            </a:pPr>
            <a:r>
              <a:rPr lang="de-DE" sz="1600" dirty="0" err="1" smtClean="0"/>
              <a:t>community-based</a:t>
            </a:r>
            <a:endParaRPr lang="de-DE" sz="16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020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1" cap="all" dirty="0" smtClean="0"/>
              <a:t>JUGENDPSYCHIATRIE</a:t>
            </a:r>
            <a:endParaRPr lang="en-US" sz="2800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mtClean="0"/>
              <a:t>Modifiziertes therapeutisches Konzept (2)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17</a:t>
            </a:fld>
            <a:endParaRPr lang="fr-LU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883734" y="1260001"/>
            <a:ext cx="8860629" cy="5040000"/>
          </a:xfrm>
        </p:spPr>
        <p:txBody>
          <a:bodyPr/>
          <a:lstStyle/>
          <a:p>
            <a:r>
              <a:rPr lang="de-DE" dirty="0" smtClean="0"/>
              <a:t>Akute (fakultativ geschlossene) Abteilung mit 15 Betten</a:t>
            </a:r>
          </a:p>
          <a:p>
            <a:pPr marL="450850" lvl="1" indent="-185738"/>
            <a:r>
              <a:rPr lang="de-DE" sz="1400" dirty="0" smtClean="0"/>
              <a:t>Oft </a:t>
            </a:r>
            <a:r>
              <a:rPr lang="de-DE" sz="1400" b="1" dirty="0" err="1" smtClean="0"/>
              <a:t>notfallmässige</a:t>
            </a:r>
            <a:r>
              <a:rPr lang="de-DE" sz="1400" dirty="0" smtClean="0"/>
              <a:t> Aufnahmen, Kriseninterventionen, Fremd- und Eigengefährdungsaspekte</a:t>
            </a:r>
          </a:p>
          <a:p>
            <a:pPr marL="450850" lvl="1" indent="-185738"/>
            <a:r>
              <a:rPr lang="de-DE" sz="1400" dirty="0" smtClean="0"/>
              <a:t>Suizidalität, Suizidversuche</a:t>
            </a:r>
          </a:p>
          <a:p>
            <a:pPr marL="450850" lvl="1" indent="-185738"/>
            <a:r>
              <a:rPr lang="de-DE" sz="1400" dirty="0" smtClean="0"/>
              <a:t>Diagnostische und therapeutische Betreuung von Patienten mit komplexen expansiven Störungen (z.B. Psychose, ADHD plus Impulsivität/Aggressivität/Substanzmissbrauch etc.) </a:t>
            </a:r>
          </a:p>
          <a:p>
            <a:pPr marL="450850" lvl="1" indent="-185738"/>
            <a:r>
              <a:rPr lang="de-DE" sz="1400" dirty="0" smtClean="0"/>
              <a:t>Schwerpunkt: Gefährdungsreduktion, diagnostische Einordnung, Klärung der weiteren Behandlungsbedürftigkeit, </a:t>
            </a:r>
            <a:r>
              <a:rPr lang="de-DE" sz="1400" dirty="0" err="1" smtClean="0"/>
              <a:t>Dispatching</a:t>
            </a:r>
            <a:r>
              <a:rPr lang="de-DE" sz="1400" dirty="0" smtClean="0"/>
              <a:t> (intern und extern)</a:t>
            </a:r>
          </a:p>
          <a:p>
            <a:pPr marL="450850" lvl="1" indent="-185738"/>
            <a:r>
              <a:rPr lang="de-DE" sz="1400" b="1" dirty="0" smtClean="0"/>
              <a:t>↑Patientenumsatz </a:t>
            </a:r>
            <a:r>
              <a:rPr lang="de-DE" sz="1400" dirty="0" smtClean="0"/>
              <a:t>– </a:t>
            </a:r>
            <a:r>
              <a:rPr lang="de-DE" sz="1400" b="1" dirty="0" smtClean="0"/>
              <a:t>↑Personalbedarf </a:t>
            </a:r>
            <a:r>
              <a:rPr lang="de-DE" sz="1400" dirty="0" smtClean="0"/>
              <a:t>, </a:t>
            </a:r>
            <a:r>
              <a:rPr lang="de-DE" sz="1400" b="1" dirty="0" smtClean="0"/>
              <a:t>Gefährdungs- und Sicherheitsaspekte   </a:t>
            </a:r>
          </a:p>
          <a:p>
            <a:r>
              <a:rPr lang="de-DE" dirty="0" smtClean="0"/>
              <a:t>Psychotherapie-Abteilung mit 15 Betten</a:t>
            </a:r>
          </a:p>
          <a:p>
            <a:pPr marL="450850" lvl="1" indent="-185738"/>
            <a:r>
              <a:rPr lang="de-DE" sz="1400" dirty="0" smtClean="0"/>
              <a:t>Meist geplante Aufnahmen, Eigenmotivation erforderlich, meist Depression, Ängste, Essstörungen, traumatisierte Patienten</a:t>
            </a:r>
          </a:p>
          <a:p>
            <a:pPr marL="450850" lvl="1" indent="-185738"/>
            <a:r>
              <a:rPr lang="de-DE" sz="1400" dirty="0" err="1" smtClean="0"/>
              <a:t>Schwerpunktmässig</a:t>
            </a:r>
            <a:r>
              <a:rPr lang="de-DE" sz="1400" dirty="0" smtClean="0"/>
              <a:t> </a:t>
            </a:r>
            <a:r>
              <a:rPr lang="de-DE" sz="1400" b="1" dirty="0" smtClean="0"/>
              <a:t>psychotherapeutische </a:t>
            </a:r>
            <a:r>
              <a:rPr lang="de-DE" sz="1400" dirty="0" smtClean="0"/>
              <a:t>Ausrichtung: Dialektisch-</a:t>
            </a:r>
            <a:r>
              <a:rPr lang="de-DE" sz="1400" dirty="0" err="1" smtClean="0"/>
              <a:t>behaviorale</a:t>
            </a:r>
            <a:r>
              <a:rPr lang="de-DE" sz="1400" dirty="0" smtClean="0"/>
              <a:t> Therapie (DBT), </a:t>
            </a:r>
            <a:r>
              <a:rPr lang="de-DE" sz="1400" dirty="0" err="1" smtClean="0"/>
              <a:t>Traumatherapie</a:t>
            </a:r>
            <a:r>
              <a:rPr lang="de-DE" sz="1400" dirty="0" smtClean="0"/>
              <a:t>, kognitive-verhaltenstherapeutische Verfahren etc.</a:t>
            </a:r>
          </a:p>
          <a:p>
            <a:pPr marL="450850" lvl="1" indent="-185738"/>
            <a:r>
              <a:rPr lang="de-DE" sz="1400" dirty="0" smtClean="0"/>
              <a:t>U.a. Einbindung der Mitarbeiter des Pflege- und Erziehungsdienstes in </a:t>
            </a:r>
            <a:r>
              <a:rPr lang="de-DE" sz="1400" dirty="0" err="1" smtClean="0"/>
              <a:t>Traumapädagogik</a:t>
            </a:r>
            <a:r>
              <a:rPr lang="de-DE" sz="1400" dirty="0" smtClean="0"/>
              <a:t> etc. </a:t>
            </a:r>
          </a:p>
          <a:p>
            <a:pPr marL="450850" lvl="1" indent="-185738"/>
            <a:r>
              <a:rPr lang="de-DE" sz="1400" b="1" dirty="0" smtClean="0"/>
              <a:t>↑Personalbedarf für hochfrequente psychotherapeutische und </a:t>
            </a:r>
            <a:r>
              <a:rPr lang="de-DE" sz="1400" b="1" dirty="0" err="1" smtClean="0"/>
              <a:t>co</a:t>
            </a:r>
            <a:r>
              <a:rPr lang="de-DE" sz="1400" b="1" dirty="0" smtClean="0"/>
              <a:t>-therapeutische Interventionen   </a:t>
            </a:r>
            <a:endParaRPr lang="de-DE" sz="2800" b="1" dirty="0" smtClean="0"/>
          </a:p>
          <a:p>
            <a:r>
              <a:rPr lang="de-DE" dirty="0" smtClean="0"/>
              <a:t>Schwerpunkt-Tagesklinik mit 20 Plätzen</a:t>
            </a:r>
          </a:p>
          <a:p>
            <a:pPr marL="450850" lvl="1" indent="-185738"/>
            <a:r>
              <a:rPr lang="de-DE" sz="1400" dirty="0" smtClean="0"/>
              <a:t>Zentralisierung komplexer Störungsbilder (Essstörungen wie Anorexie u. Bulimie, psychotische Störungen etc.)</a:t>
            </a:r>
          </a:p>
          <a:p>
            <a:pPr marL="450850" lvl="1" indent="-185738"/>
            <a:r>
              <a:rPr lang="de-DE" sz="1400" dirty="0" smtClean="0"/>
              <a:t>Störungsspezifische Ausbildung der Mitarbeiter – Bündelung von Kompetenz</a:t>
            </a:r>
          </a:p>
          <a:p>
            <a:pPr marL="450850" lvl="1" indent="-185738"/>
            <a:r>
              <a:rPr lang="de-DE" sz="1400" dirty="0" smtClean="0"/>
              <a:t>Schwerpunkt «Adipositas» im Rahmen des entstehenden nationalen Kompetenznetzwerks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5866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896" y="2474997"/>
            <a:ext cx="64529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Personalbedarf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600" b="1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Jean-Marc CLOOS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/>
              <a:t>PSYCHISCHE GESUNDHEIT AUFBAUEN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Eine Investition in die Zukunft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19</a:t>
            </a:fld>
            <a:endParaRPr lang="fr-LU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1800" dirty="0" smtClean="0"/>
              <a:t>“Die Förderung der psychischen Gesundheit von Kindern und Jugendlichen ist eine Investition in die Zukunft”</a:t>
            </a:r>
          </a:p>
          <a:p>
            <a:pPr marL="263525" indent="0">
              <a:spcBef>
                <a:spcPts val="300"/>
              </a:spcBef>
              <a:buNone/>
            </a:pPr>
            <a:r>
              <a:rPr lang="de-DE" sz="1200" dirty="0" smtClean="0"/>
              <a:t>EU-Grünbuch “Die psychische Gesundheit der Bevölkerung verbessern – Entwicklung einer Strategie </a:t>
            </a:r>
            <a:r>
              <a:rPr lang="de-DE" sz="1200" dirty="0" err="1" smtClean="0"/>
              <a:t>für</a:t>
            </a:r>
            <a:r>
              <a:rPr lang="de-DE" sz="1200" dirty="0" smtClean="0"/>
              <a:t> die Förderung der psychischen Gesundheit in der Europäischen Union, 2005</a:t>
            </a:r>
            <a:endParaRPr lang="de-DE" sz="1400" dirty="0" smtClean="0"/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6" name="Rectangle 5"/>
          <p:cNvSpPr/>
          <p:nvPr/>
        </p:nvSpPr>
        <p:spPr>
          <a:xfrm>
            <a:off x="50800" y="6466478"/>
            <a:ext cx="9530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Scott, S</a:t>
            </a:r>
            <a:r>
              <a:rPr lang="en-US" sz="1100" dirty="0" smtClean="0">
                <a:solidFill>
                  <a:srgbClr val="FFFFFF"/>
                </a:solidFill>
              </a:rPr>
              <a:t>.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smtClean="0">
                <a:solidFill>
                  <a:srgbClr val="FFFFFF"/>
                </a:solidFill>
              </a:rPr>
              <a:t>&amp; al. </a:t>
            </a:r>
            <a:r>
              <a:rPr lang="en-US" sz="1100" dirty="0">
                <a:solidFill>
                  <a:srgbClr val="FFFFFF"/>
                </a:solidFill>
              </a:rPr>
              <a:t>(2001). Financial cost of social exclusion: </a:t>
            </a:r>
            <a:r>
              <a:rPr lang="en-US" sz="1100" dirty="0" smtClean="0">
                <a:solidFill>
                  <a:srgbClr val="FFFFFF"/>
                </a:solidFill>
              </a:rPr>
              <a:t>follow </a:t>
            </a:r>
            <a:r>
              <a:rPr lang="en-US" sz="1100" dirty="0">
                <a:solidFill>
                  <a:srgbClr val="FFFFFF"/>
                </a:solidFill>
              </a:rPr>
              <a:t>up study of antisocial children into adulthood. </a:t>
            </a:r>
            <a:r>
              <a:rPr lang="en-US" sz="1100" i="1" dirty="0" smtClean="0">
                <a:solidFill>
                  <a:srgbClr val="FFFFFF"/>
                </a:solidFill>
              </a:rPr>
              <a:t>BMJ</a:t>
            </a:r>
            <a:r>
              <a:rPr lang="en-US" sz="1100" dirty="0" smtClean="0">
                <a:solidFill>
                  <a:srgbClr val="FFFFFF"/>
                </a:solidFill>
              </a:rPr>
              <a:t>, </a:t>
            </a:r>
            <a:r>
              <a:rPr lang="en-US" sz="1100" dirty="0">
                <a:solidFill>
                  <a:srgbClr val="FFFFFF"/>
                </a:solidFill>
              </a:rPr>
              <a:t>323(7306), 191</a:t>
            </a:r>
            <a:r>
              <a:rPr lang="en-US" sz="1100" dirty="0" smtClean="0">
                <a:solidFill>
                  <a:srgbClr val="FFFFFF"/>
                </a:solidFill>
              </a:rPr>
              <a:t>-6.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Knapp</a:t>
            </a:r>
            <a:r>
              <a:rPr lang="en-US" sz="1100" dirty="0">
                <a:solidFill>
                  <a:srgbClr val="FFFFFF"/>
                </a:solidFill>
              </a:rPr>
              <a:t>, M. (1997). Economic evaluations and interventions for children and adolescents with mental health problems. </a:t>
            </a:r>
            <a:r>
              <a:rPr lang="en-US" sz="1100" i="1" dirty="0">
                <a:solidFill>
                  <a:srgbClr val="FFFFFF"/>
                </a:solidFill>
              </a:rPr>
              <a:t>J Child </a:t>
            </a:r>
            <a:r>
              <a:rPr lang="en-US" sz="1100" i="1" dirty="0" err="1">
                <a:solidFill>
                  <a:srgbClr val="FFFFFF"/>
                </a:solidFill>
              </a:rPr>
              <a:t>Psychol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smtClean="0">
                <a:solidFill>
                  <a:srgbClr val="FFFFFF"/>
                </a:solidFill>
              </a:rPr>
              <a:t>Psychiatry</a:t>
            </a:r>
            <a:r>
              <a:rPr lang="en-US" sz="1100" dirty="0" smtClean="0">
                <a:solidFill>
                  <a:srgbClr val="FFFFFF"/>
                </a:solidFill>
              </a:rPr>
              <a:t>, </a:t>
            </a:r>
            <a:r>
              <a:rPr lang="en-US" sz="1100" dirty="0">
                <a:solidFill>
                  <a:srgbClr val="FFFFFF"/>
                </a:solidFill>
              </a:rPr>
              <a:t>38(1), 3-25.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68960" y="16967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Financial-costs-of-social-exclusion-long-term-follow-up-of-anti-social-childr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346363"/>
            <a:ext cx="6683627" cy="3962997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6942320" y="2367441"/>
            <a:ext cx="2770640" cy="4023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763" kern="1200">
                <a:solidFill>
                  <a:srgbClr val="447E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“Child </a:t>
            </a:r>
            <a:r>
              <a:rPr lang="en-US" sz="1800" dirty="0"/>
              <a:t>and </a:t>
            </a:r>
            <a:r>
              <a:rPr lang="en-US" sz="1800" dirty="0" smtClean="0"/>
              <a:t>adolescent psychiatric </a:t>
            </a:r>
            <a:r>
              <a:rPr lang="en-US" sz="1800" dirty="0"/>
              <a:t>services are under particular threat in the </a:t>
            </a:r>
            <a:r>
              <a:rPr lang="en-US" sz="1800" dirty="0" smtClean="0"/>
              <a:t>face of </a:t>
            </a:r>
            <a:r>
              <a:rPr lang="en-US" sz="1800" dirty="0"/>
              <a:t>expenditure </a:t>
            </a:r>
            <a:r>
              <a:rPr lang="en-US" sz="1800" dirty="0" smtClean="0"/>
              <a:t>constraints. </a:t>
            </a:r>
            <a:r>
              <a:rPr lang="en-US" sz="1800" dirty="0"/>
              <a:t>[…] Given </a:t>
            </a:r>
            <a:r>
              <a:rPr lang="en-US" sz="1800" dirty="0" smtClean="0"/>
              <a:t>the considerable </a:t>
            </a:r>
            <a:r>
              <a:rPr lang="en-US" sz="1800" dirty="0"/>
              <a:t>personal, social and economic </a:t>
            </a:r>
            <a:r>
              <a:rPr lang="en-US" sz="1800" dirty="0" smtClean="0"/>
              <a:t>consequences of </a:t>
            </a:r>
            <a:r>
              <a:rPr lang="en-US" sz="1800" dirty="0"/>
              <a:t>not dealing with the problems of childhood adequately</a:t>
            </a:r>
            <a:r>
              <a:rPr lang="en-US" sz="1800" dirty="0" smtClean="0"/>
              <a:t>, there </a:t>
            </a:r>
            <a:r>
              <a:rPr lang="en-US" sz="1800" dirty="0"/>
              <a:t>ought to be a strong case for investing in </a:t>
            </a:r>
            <a:r>
              <a:rPr lang="en-US" sz="1800" dirty="0" smtClean="0"/>
              <a:t>these services.” (Knapp, 1997)</a:t>
            </a:r>
            <a:endParaRPr lang="en-US" sz="180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5357600" y="5974241"/>
            <a:ext cx="1490240" cy="3351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763" kern="1200">
                <a:solidFill>
                  <a:srgbClr val="447E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93C66"/>
                </a:solidFill>
                <a:latin typeface="Gotham Narrow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(Scott &amp; al., 2001)</a:t>
            </a:r>
            <a:endParaRPr lang="en-US" sz="14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1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039404"/>
              </p:ext>
            </p:extLst>
          </p:nvPr>
        </p:nvGraphicFramePr>
        <p:xfrm>
          <a:off x="1386428" y="1042467"/>
          <a:ext cx="6356699" cy="489769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7382"/>
                <a:gridCol w="5979317"/>
              </a:tblGrid>
              <a:tr h="333316">
                <a:tc>
                  <a:txBody>
                    <a:bodyPr/>
                    <a:lstStyle/>
                    <a:p>
                      <a:endParaRPr lang="de-DE" sz="14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Programm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4174">
                <a:tc>
                  <a:txBody>
                    <a:bodyPr/>
                    <a:lstStyle/>
                    <a:p>
                      <a:r>
                        <a:rPr lang="de-DE" sz="1400" b="0" noProof="0" dirty="0" smtClean="0"/>
                        <a:t>1.</a:t>
                      </a:r>
                      <a:endParaRPr lang="de-DE" sz="14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Aktueller Stand der Bauarbeiten des “J”-Gebäudes und der Schule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Romain HINGER / </a:t>
                      </a:r>
                      <a:r>
                        <a:rPr lang="de-DE" sz="12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</a:t>
                      </a: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Jean-Marc CLOOS</a:t>
                      </a:r>
                      <a:endParaRPr lang="de-DE" sz="12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4174">
                <a:tc>
                  <a:txBody>
                    <a:bodyPr/>
                    <a:lstStyle/>
                    <a:p>
                      <a:r>
                        <a:rPr lang="de-DE" sz="1400" b="0" noProof="0" dirty="0" smtClean="0"/>
                        <a:t>2.</a:t>
                      </a:r>
                      <a:endParaRPr lang="de-DE" sz="14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Therapeutisches Konzept der Jugendpsychiatrie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de-DE" sz="12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</a:t>
                      </a: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Christopher GOEPEL</a:t>
                      </a:r>
                      <a:endParaRPr lang="de-DE" sz="12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4174">
                <a:tc>
                  <a:txBody>
                    <a:bodyPr/>
                    <a:lstStyle/>
                    <a:p>
                      <a:r>
                        <a:rPr lang="de-DE" sz="1400" b="0" noProof="0" dirty="0" smtClean="0"/>
                        <a:t>3.</a:t>
                      </a:r>
                      <a:endParaRPr lang="de-DE" sz="14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de-DE" sz="1400" b="0" i="0" u="none" strike="noStrike" kern="1200" baseline="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Optimierung von institutioneller Kommunikation und Entscheidungsstrukturen als Voraussetzung für eine gelungene jugendpsychiatrische Behandlung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de-DE" sz="1200" b="0" i="0" u="none" strike="noStrike" kern="1200" baseline="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Christopher GOEPEL</a:t>
                      </a:r>
                      <a:endParaRPr lang="de-DE" sz="1400" b="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4174">
                <a:tc>
                  <a:txBody>
                    <a:bodyPr/>
                    <a:lstStyle/>
                    <a:p>
                      <a:r>
                        <a:rPr lang="de-DE" sz="1400" b="0" noProof="0" smtClean="0"/>
                        <a:t>4.</a:t>
                      </a:r>
                      <a:endParaRPr lang="de-DE" sz="1400" b="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Personalbedarf </a:t>
                      </a:r>
                      <a:endParaRPr lang="de-DE" sz="1400" b="0" i="0" u="none" strike="noStrike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2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</a:t>
                      </a: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Jean-Marc CLOOS</a:t>
                      </a:r>
                      <a:endParaRPr lang="de-DE" sz="12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4174">
                <a:tc>
                  <a:txBody>
                    <a:bodyPr/>
                    <a:lstStyle/>
                    <a:p>
                      <a:r>
                        <a:rPr lang="de-DE" sz="1400" b="0" noProof="0" smtClean="0"/>
                        <a:t>5.</a:t>
                      </a:r>
                      <a:endParaRPr lang="de-DE" sz="1400" b="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Umzug oder Renovierung der Tagesklinik in Esch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de-DE" sz="1200" b="0" i="0" u="none" strike="noStrike" kern="1200" baseline="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Salima AARAB</a:t>
                      </a:r>
                      <a:endParaRPr lang="de-DE" sz="1200" b="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4174">
                <a:tc>
                  <a:txBody>
                    <a:bodyPr/>
                    <a:lstStyle/>
                    <a:p>
                      <a:r>
                        <a:rPr lang="de-DE" sz="1400" b="0" noProof="0" smtClean="0"/>
                        <a:t>6.</a:t>
                      </a:r>
                      <a:endParaRPr lang="de-DE" sz="1400" b="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Missionen des “Service de Détection et d’Intervention Précoce (SDIP)”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de-DE" sz="1200" b="0" i="0" u="none" strike="noStrike" kern="1200" baseline="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Torsten LEHNERT</a:t>
                      </a:r>
                      <a:endParaRPr lang="de-DE" sz="1200" b="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4174">
                <a:tc>
                  <a:txBody>
                    <a:bodyPr/>
                    <a:lstStyle/>
                    <a:p>
                      <a:r>
                        <a:rPr lang="de-DE" sz="1400" b="0" noProof="0" smtClean="0"/>
                        <a:t>7.</a:t>
                      </a:r>
                      <a:endParaRPr lang="de-DE" sz="1400" b="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Projekte 2021:</a:t>
                      </a:r>
                    </a:p>
                    <a:p>
                      <a:pPr marL="176213" indent="-176213">
                        <a:spcBef>
                          <a:spcPts val="300"/>
                        </a:spcBef>
                        <a:buFontTx/>
                        <a:buChar char="-"/>
                      </a:pPr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Psychosomatische Medizin</a:t>
                      </a:r>
                    </a:p>
                    <a:p>
                      <a:pPr marL="176213" indent="-176213">
                        <a:buFontTx/>
                        <a:buNone/>
                        <a:tabLst>
                          <a:tab pos="265113" algn="l"/>
                        </a:tabLst>
                      </a:pPr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de-DE" sz="12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</a:t>
                      </a: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Salima</a:t>
                      </a: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AARAB</a:t>
                      </a:r>
                      <a:endParaRPr lang="de-DE" sz="1400" b="0" i="0" u="none" strike="noStrike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6213" indent="-176213">
                        <a:spcBef>
                          <a:spcPts val="300"/>
                        </a:spcBef>
                        <a:buFontTx/>
                        <a:buNone/>
                        <a:tabLst>
                          <a:tab pos="265113" algn="l"/>
                        </a:tabLst>
                      </a:pPr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	</a:t>
                      </a:r>
                      <a:r>
                        <a:rPr lang="de-DE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Transitionspsychiatrie</a:t>
                      </a:r>
                      <a:endParaRPr lang="de-DE" sz="1400" b="0" i="0" u="none" strike="noStrike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6213" indent="-176213">
                        <a:buFontTx/>
                        <a:buNone/>
                        <a:tabLst>
                          <a:tab pos="265113" algn="l"/>
                        </a:tabLst>
                      </a:pPr>
                      <a:r>
                        <a:rPr lang="de-DE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de-DE" sz="12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</a:t>
                      </a:r>
                      <a:r>
                        <a:rPr lang="de-DE" sz="12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Gerhard RISTOW</a:t>
                      </a:r>
                      <a:endParaRPr lang="de-DE" sz="12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88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cap="all" dirty="0"/>
              <a:t/>
            </a:r>
            <a:br>
              <a:rPr lang="en-US" sz="2400" b="1" cap="all" dirty="0"/>
            </a:br>
            <a:r>
              <a:rPr lang="en-US" sz="2400" b="1" cap="all" dirty="0" err="1"/>
              <a:t>Zugang</a:t>
            </a:r>
            <a:r>
              <a:rPr lang="en-US" sz="2400" b="1" cap="all" dirty="0"/>
              <a:t> </a:t>
            </a:r>
            <a:r>
              <a:rPr lang="en-US" sz="2400" b="1" cap="all" dirty="0" err="1"/>
              <a:t>zur</a:t>
            </a:r>
            <a:r>
              <a:rPr lang="en-US" sz="2400" b="1" cap="all" dirty="0"/>
              <a:t> </a:t>
            </a:r>
            <a:r>
              <a:rPr lang="en-US" sz="2400" b="1" cap="all" dirty="0" err="1"/>
              <a:t>Gesundheitsversorgung</a:t>
            </a:r>
            <a:endParaRPr lang="en-US" sz="2400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“Unmet needs”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20</a:t>
            </a:fld>
            <a:endParaRPr lang="fr-LU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Nur 17-50% der Minderjährigen bekommen eine benötigte Therapie bei psychischen Störungen (</a:t>
            </a:r>
            <a:r>
              <a:rPr lang="de-DE" dirty="0" err="1" smtClean="0"/>
              <a:t>Wittchen</a:t>
            </a:r>
            <a:r>
              <a:rPr lang="de-DE" dirty="0" smtClean="0"/>
              <a:t>, 2000)</a:t>
            </a:r>
          </a:p>
          <a:p>
            <a:pPr lvl="1">
              <a:spcBef>
                <a:spcPts val="1200"/>
              </a:spcBef>
              <a:buFont typeface="Wingdings" charset="2"/>
              <a:buChar char="Ø"/>
            </a:pPr>
            <a:r>
              <a:rPr lang="de-DE" sz="1600" dirty="0" smtClean="0"/>
              <a:t>Der Zugang zur Gesundheitsversorgung ist, für Kinder und Jugendliche mit psychischen Problemen schlechter als für Erwachsene (EDSP; KIGGS)</a:t>
            </a:r>
          </a:p>
          <a:p>
            <a:pPr lvl="1">
              <a:buFont typeface="Wingdings" charset="2"/>
              <a:buChar char="Ø"/>
            </a:pPr>
            <a:endParaRPr lang="de-DE" sz="1600" dirty="0" smtClean="0"/>
          </a:p>
          <a:p>
            <a:pPr>
              <a:spcAft>
                <a:spcPts val="1200"/>
              </a:spcAft>
            </a:pPr>
            <a:r>
              <a:rPr lang="de-DE" dirty="0" smtClean="0"/>
              <a:t>Ausbaufähige oder derzeit inexistente Therapiebereiche:</a:t>
            </a:r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Früherkennung</a:t>
            </a:r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Forensik</a:t>
            </a:r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Psychosomatik</a:t>
            </a:r>
          </a:p>
          <a:p>
            <a:pPr lvl="1">
              <a:buFont typeface="Wingdings" charset="2"/>
              <a:buChar char="Ø"/>
            </a:pPr>
            <a:r>
              <a:rPr lang="de-DE" sz="1600" dirty="0" err="1" smtClean="0"/>
              <a:t>Transitionspsychiatrie</a:t>
            </a:r>
            <a:endParaRPr lang="de-DE" sz="1600" dirty="0" smtClean="0"/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“</a:t>
            </a:r>
            <a:r>
              <a:rPr lang="de-DE" sz="1600" dirty="0" err="1" smtClean="0"/>
              <a:t>Hometreatment</a:t>
            </a:r>
            <a:r>
              <a:rPr lang="de-DE" sz="1600" dirty="0" smtClean="0"/>
              <a:t>”</a:t>
            </a:r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Schwere Verhaltensstörungen und Suizidalität</a:t>
            </a:r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Substanzkonsum</a:t>
            </a:r>
            <a:br>
              <a:rPr lang="de-DE" sz="1600" dirty="0" smtClean="0"/>
            </a:br>
            <a:endParaRPr lang="de-DE" sz="1600" dirty="0" smtClean="0"/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Regionale Versorgung</a:t>
            </a:r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Kinder- und Jugendpsychotherapie</a:t>
            </a:r>
          </a:p>
          <a:p>
            <a:pPr lvl="1">
              <a:buFont typeface="Wingdings" charset="2"/>
              <a:buChar char="Ø"/>
            </a:pPr>
            <a:r>
              <a:rPr lang="de-DE" sz="1600" dirty="0" smtClean="0"/>
              <a:t>Mangel an Kinder- und Jugendpsychiatern</a:t>
            </a:r>
          </a:p>
          <a:p>
            <a:pPr lvl="1">
              <a:buFont typeface="Wingdings" charset="2"/>
              <a:buChar char="Ø"/>
            </a:pPr>
            <a:endParaRPr lang="de-DE" sz="1600" dirty="0"/>
          </a:p>
        </p:txBody>
      </p:sp>
      <p:sp>
        <p:nvSpPr>
          <p:cNvPr id="7" name="Rectangle 6"/>
          <p:cNvSpPr/>
          <p:nvPr/>
        </p:nvSpPr>
        <p:spPr>
          <a:xfrm>
            <a:off x="50800" y="6466478"/>
            <a:ext cx="9530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FFFFFF"/>
                </a:solidFill>
              </a:rPr>
              <a:t>Wittchen</a:t>
            </a:r>
            <a:r>
              <a:rPr lang="en-US" sz="1100" dirty="0" smtClean="0">
                <a:solidFill>
                  <a:srgbClr val="FFFFFF"/>
                </a:solidFill>
              </a:rPr>
              <a:t>, U. (2000)</a:t>
            </a:r>
            <a:r>
              <a:rPr lang="en-US" sz="1100" dirty="0">
                <a:solidFill>
                  <a:srgbClr val="FFFFFF"/>
                </a:solidFill>
              </a:rPr>
              <a:t>. </a:t>
            </a:r>
            <a:r>
              <a:rPr lang="en-US" sz="1100" dirty="0" err="1">
                <a:solidFill>
                  <a:srgbClr val="FFFFFF"/>
                </a:solidFill>
              </a:rPr>
              <a:t>Bedarfsgerechte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Versorgung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psychischer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Störungen</a:t>
            </a:r>
            <a:r>
              <a:rPr lang="en-US" sz="1100" dirty="0">
                <a:solidFill>
                  <a:srgbClr val="FFFFFF"/>
                </a:solidFill>
              </a:rPr>
              <a:t>. </a:t>
            </a:r>
            <a:r>
              <a:rPr lang="en-US" sz="1100" i="1" dirty="0" err="1">
                <a:solidFill>
                  <a:srgbClr val="FFFFFF"/>
                </a:solidFill>
              </a:rPr>
              <a:t>Stellungnahme</a:t>
            </a:r>
            <a:r>
              <a:rPr lang="en-US" sz="11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100" dirty="0">
                <a:solidFill>
                  <a:srgbClr val="FFFFFF"/>
                </a:solidFill>
              </a:rPr>
              <a:t>EDSP = The Early Developmental Stages of Psychopathology </a:t>
            </a:r>
            <a:r>
              <a:rPr lang="en-US" sz="1100" dirty="0" smtClean="0">
                <a:solidFill>
                  <a:srgbClr val="FFFFFF"/>
                </a:solidFill>
              </a:rPr>
              <a:t>Study; KIGGS </a:t>
            </a:r>
            <a:r>
              <a:rPr lang="en-US" sz="1100" dirty="0">
                <a:solidFill>
                  <a:srgbClr val="FFFFFF"/>
                </a:solidFill>
              </a:rPr>
              <a:t>= </a:t>
            </a:r>
            <a:r>
              <a:rPr lang="en-US" sz="1100" dirty="0" err="1">
                <a:solidFill>
                  <a:srgbClr val="FFFFFF"/>
                </a:solidFill>
              </a:rPr>
              <a:t>Studie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zur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Gesundheit</a:t>
            </a:r>
            <a:r>
              <a:rPr lang="en-US" sz="1100" dirty="0">
                <a:solidFill>
                  <a:srgbClr val="FFFFFF"/>
                </a:solidFill>
              </a:rPr>
              <a:t> von </a:t>
            </a:r>
            <a:r>
              <a:rPr lang="en-US" sz="1100" dirty="0" err="1">
                <a:solidFill>
                  <a:srgbClr val="FFFFFF"/>
                </a:solidFill>
              </a:rPr>
              <a:t>Kindern</a:t>
            </a:r>
            <a:r>
              <a:rPr lang="en-US" sz="1100" dirty="0">
                <a:solidFill>
                  <a:srgbClr val="FFFFFF"/>
                </a:solidFill>
              </a:rPr>
              <a:t> und </a:t>
            </a:r>
            <a:r>
              <a:rPr lang="en-US" sz="1100" dirty="0" err="1">
                <a:solidFill>
                  <a:srgbClr val="FFFFFF"/>
                </a:solidFill>
              </a:rPr>
              <a:t>Jugendlichen</a:t>
            </a:r>
            <a:r>
              <a:rPr lang="en-US" sz="1100" dirty="0">
                <a:solidFill>
                  <a:srgbClr val="FFFFFF"/>
                </a:solidFill>
              </a:rPr>
              <a:t>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72589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b="1" cap="all" dirty="0" smtClean="0"/>
              <a:t/>
            </a:r>
            <a:br>
              <a:rPr lang="de-DE" sz="2400" b="1" cap="all" dirty="0" smtClean="0"/>
            </a:br>
            <a:r>
              <a:rPr lang="de-DE" sz="2400" b="1" cap="all" dirty="0" smtClean="0"/>
              <a:t>Kinder sind anders!</a:t>
            </a:r>
            <a:endParaRPr lang="de-DE" sz="2400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8718000" cy="359137"/>
          </a:xfrm>
        </p:spPr>
        <p:txBody>
          <a:bodyPr/>
          <a:lstStyle/>
          <a:p>
            <a:r>
              <a:rPr lang="de-DE" sz="2000" dirty="0" smtClean="0"/>
              <a:t>Und haben altersentsprechende spezifische Versorgungsbedürfnisse ...</a:t>
            </a:r>
            <a:endParaRPr lang="de-D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+mj-ea"/>
              <a:buAutoNum type="circleNumDbPlain"/>
            </a:pPr>
            <a:r>
              <a:rPr lang="de-DE" sz="1800" dirty="0"/>
              <a:t>Kinder- und jugendpsychiatrische </a:t>
            </a:r>
            <a:r>
              <a:rPr lang="de-DE" sz="1800" dirty="0" smtClean="0"/>
              <a:t>Krankenhausversorgung: kein </a:t>
            </a:r>
            <a:r>
              <a:rPr lang="de-DE" sz="1800" dirty="0"/>
              <a:t>Anhängsel der Erwachsenenpsychiatrie</a:t>
            </a:r>
            <a:r>
              <a:rPr lang="de-DE" sz="1800" dirty="0" smtClean="0"/>
              <a:t>, sondern </a:t>
            </a:r>
            <a:r>
              <a:rPr lang="de-DE" sz="1800" dirty="0"/>
              <a:t>sehr vielfältig </a:t>
            </a:r>
            <a:r>
              <a:rPr lang="de-DE" sz="1800" dirty="0" smtClean="0"/>
              <a:t>organisiert.</a:t>
            </a:r>
          </a:p>
          <a:p>
            <a:pPr marL="342900" indent="-342900">
              <a:buFont typeface="+mj-ea"/>
              <a:buAutoNum type="circleNumDbPlain"/>
            </a:pPr>
            <a:r>
              <a:rPr lang="de-DE" sz="1800" dirty="0"/>
              <a:t>Personalbedarf: Therapeutischer und pädagogischer Bedarf </a:t>
            </a:r>
            <a:r>
              <a:rPr lang="de-DE" sz="1800" dirty="0" smtClean="0"/>
              <a:t>schafft nicht </a:t>
            </a:r>
            <a:r>
              <a:rPr lang="de-DE" sz="1800" dirty="0"/>
              <a:t>zu unterschreitende Untergrenzen zur Aufrechterhaltung </a:t>
            </a:r>
            <a:r>
              <a:rPr lang="de-DE" sz="1800" dirty="0" smtClean="0"/>
              <a:t>der fachspezifischen </a:t>
            </a:r>
            <a:r>
              <a:rPr lang="de-DE" sz="1800" dirty="0"/>
              <a:t>Strukturqualität</a:t>
            </a:r>
            <a:r>
              <a:rPr lang="de-DE" sz="1800" dirty="0" smtClean="0"/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de-DE" sz="1800" dirty="0"/>
              <a:t>Kinder- und Jugendpsychiatrie und -psychotherapie: </a:t>
            </a:r>
            <a:r>
              <a:rPr lang="de-DE" sz="1800" dirty="0" smtClean="0"/>
              <a:t>modern organisiert</a:t>
            </a:r>
            <a:r>
              <a:rPr lang="de-DE" sz="1800" dirty="0"/>
              <a:t>, mit vielen kleinen Abteilungen und einem </a:t>
            </a:r>
            <a:r>
              <a:rPr lang="de-DE" sz="1800" dirty="0" smtClean="0"/>
              <a:t>Primat einer </a:t>
            </a:r>
            <a:r>
              <a:rPr lang="de-DE" sz="1800" dirty="0"/>
              <a:t>ambulanten, vernetzten </a:t>
            </a:r>
            <a:r>
              <a:rPr lang="de-DE" sz="1800" dirty="0" smtClean="0"/>
              <a:t>Versorgung.</a:t>
            </a:r>
          </a:p>
          <a:p>
            <a:pPr marL="342900" indent="-342900">
              <a:buFont typeface="+mj-ea"/>
              <a:buAutoNum type="circleNumDbPlain"/>
            </a:pPr>
            <a:r>
              <a:rPr lang="de-DE" sz="1800" dirty="0"/>
              <a:t>Fachspezifische Modelle benötigen fachspezifische </a:t>
            </a:r>
            <a:r>
              <a:rPr lang="de-DE" sz="1800" dirty="0" smtClean="0"/>
              <a:t>Rahmenbedingungen.</a:t>
            </a:r>
          </a:p>
          <a:p>
            <a:pPr marL="342900" indent="-342900">
              <a:buFont typeface="+mj-ea"/>
              <a:buAutoNum type="circleNumDbPlain"/>
            </a:pPr>
            <a:r>
              <a:rPr lang="de-DE" sz="1800" dirty="0"/>
              <a:t>Epidemiologische Befunde zeigen </a:t>
            </a:r>
            <a:r>
              <a:rPr lang="de-DE" sz="1800" dirty="0" err="1"/>
              <a:t>übereinstimmend</a:t>
            </a:r>
            <a:r>
              <a:rPr lang="de-DE" sz="1800" dirty="0"/>
              <a:t> </a:t>
            </a:r>
            <a:r>
              <a:rPr lang="de-DE" sz="1800" dirty="0" smtClean="0"/>
              <a:t>einen gestiegenen Bedarf.</a:t>
            </a:r>
          </a:p>
          <a:p>
            <a:pPr>
              <a:spcAft>
                <a:spcPts val="1200"/>
              </a:spcAft>
              <a:buFont typeface="Wingdings" charset="2"/>
              <a:buChar char="Ø"/>
            </a:pPr>
            <a:r>
              <a:rPr lang="de-DE" dirty="0">
                <a:solidFill>
                  <a:srgbClr val="000090"/>
                </a:solidFill>
              </a:rPr>
              <a:t>Ein fachspezifischer Weg der </a:t>
            </a:r>
            <a:r>
              <a:rPr lang="de-DE" dirty="0" smtClean="0">
                <a:solidFill>
                  <a:srgbClr val="000090"/>
                </a:solidFill>
              </a:rPr>
              <a:t>Angebotsstrukturierung zum </a:t>
            </a:r>
            <a:r>
              <a:rPr lang="de-DE" dirty="0">
                <a:solidFill>
                  <a:srgbClr val="000090"/>
                </a:solidFill>
              </a:rPr>
              <a:t>Wohle von Kindern und Jugendlichen, zur Sicherstellung der </a:t>
            </a:r>
            <a:r>
              <a:rPr lang="de-DE" dirty="0" err="1">
                <a:solidFill>
                  <a:srgbClr val="000090"/>
                </a:solidFill>
              </a:rPr>
              <a:t>Versorgungsbedürfnisse</a:t>
            </a:r>
            <a:r>
              <a:rPr lang="de-DE" dirty="0">
                <a:solidFill>
                  <a:srgbClr val="000090"/>
                </a:solidFill>
              </a:rPr>
              <a:t> von Familien mit </a:t>
            </a:r>
            <a:r>
              <a:rPr lang="de-DE" dirty="0" smtClean="0">
                <a:solidFill>
                  <a:srgbClr val="000090"/>
                </a:solidFill>
              </a:rPr>
              <a:t>psychisch kranken </a:t>
            </a:r>
            <a:r>
              <a:rPr lang="de-DE" dirty="0">
                <a:solidFill>
                  <a:srgbClr val="000090"/>
                </a:solidFill>
              </a:rPr>
              <a:t>Kindern und Jugendlichen ist wegen der oben kurz in 5 </a:t>
            </a:r>
            <a:r>
              <a:rPr lang="de-DE" dirty="0" smtClean="0">
                <a:solidFill>
                  <a:srgbClr val="000090"/>
                </a:solidFill>
              </a:rPr>
              <a:t>Punkten dargelegten </a:t>
            </a:r>
            <a:r>
              <a:rPr lang="de-DE" dirty="0">
                <a:solidFill>
                  <a:srgbClr val="000090"/>
                </a:solidFill>
              </a:rPr>
              <a:t>Spezifika des Fachs Kinder- und Jugendpsychiatrie </a:t>
            </a:r>
            <a:r>
              <a:rPr lang="de-DE" dirty="0" smtClean="0">
                <a:solidFill>
                  <a:srgbClr val="000090"/>
                </a:solidFill>
              </a:rPr>
              <a:t>und Psychotherapie </a:t>
            </a:r>
            <a:r>
              <a:rPr lang="de-DE" dirty="0">
                <a:solidFill>
                  <a:srgbClr val="000090"/>
                </a:solidFill>
              </a:rPr>
              <a:t>und wegen des epidemiologisch nachweislich hohen </a:t>
            </a:r>
            <a:r>
              <a:rPr lang="de-DE" dirty="0" smtClean="0">
                <a:solidFill>
                  <a:srgbClr val="000090"/>
                </a:solidFill>
              </a:rPr>
              <a:t>Bedarfs dringend geboten.</a:t>
            </a:r>
          </a:p>
        </p:txBody>
      </p:sp>
      <p:sp>
        <p:nvSpPr>
          <p:cNvPr id="7" name="Rectangle 6"/>
          <p:cNvSpPr/>
          <p:nvPr/>
        </p:nvSpPr>
        <p:spPr>
          <a:xfrm>
            <a:off x="-10160" y="6456318"/>
            <a:ext cx="975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smtClean="0">
                <a:solidFill>
                  <a:srgbClr val="FFFFFF"/>
                </a:solidFill>
              </a:rPr>
              <a:t>Schepker, R., &amp; Fegert, J. M. (2012). Kinder sind anders! In Plädoyer für eine eigenständige Betrachtung der Kinder und Jugendpsychiatrie und -psychotherapie im Rahmen der Entgeltentwicklung für so genannte psychiatrische Einrichtungen. Forum für Kinder- und Jugendpsychiatrie, Psychosomatik und Psychotherapie (S. 65-87)</a:t>
            </a:r>
            <a:endParaRPr lang="de-DE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1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b="1" cap="all" dirty="0" smtClean="0"/>
              <a:t/>
            </a:r>
            <a:br>
              <a:rPr lang="de-DE" sz="2400" b="1" cap="all" dirty="0" smtClean="0"/>
            </a:br>
            <a:r>
              <a:rPr lang="de-DE" sz="2400" b="1" cap="all" dirty="0" smtClean="0"/>
              <a:t>Personalbesetzung</a:t>
            </a:r>
            <a:endParaRPr lang="de-DE" sz="2400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8718000" cy="359137"/>
          </a:xfrm>
        </p:spPr>
        <p:txBody>
          <a:bodyPr/>
          <a:lstStyle/>
          <a:p>
            <a:r>
              <a:rPr lang="de-DE" sz="2000" dirty="0" smtClean="0"/>
              <a:t>Wichtigkeit in der Jugendpsychiatrie</a:t>
            </a:r>
            <a:endParaRPr lang="de-D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1080000" y="1433176"/>
            <a:ext cx="8460000" cy="5040000"/>
          </a:xfrm>
        </p:spPr>
        <p:txBody>
          <a:bodyPr/>
          <a:lstStyle/>
          <a:p>
            <a:r>
              <a:rPr lang="de-DE" sz="1800" dirty="0" smtClean="0"/>
              <a:t>Hoher pädagogischer und therapeutischer Aufwand</a:t>
            </a:r>
          </a:p>
          <a:p>
            <a:r>
              <a:rPr lang="de-DE" sz="1800" dirty="0" smtClean="0"/>
              <a:t>Hohe Betten- und tagesklinische Platzbelegung</a:t>
            </a:r>
          </a:p>
          <a:p>
            <a:r>
              <a:rPr lang="de-DE" sz="1800" dirty="0"/>
              <a:t>Einfluss auf Konflikte auf psychiatrischen Stationen</a:t>
            </a:r>
          </a:p>
          <a:p>
            <a:r>
              <a:rPr lang="de-DE" sz="1800" dirty="0" smtClean="0"/>
              <a:t>Komplexe psychische Pathologien</a:t>
            </a:r>
          </a:p>
          <a:p>
            <a:r>
              <a:rPr lang="de-DE" sz="1800" dirty="0" smtClean="0"/>
              <a:t>„Eins-zu-eins“-Betreuung und personalisiertes therapeutisches Angebot</a:t>
            </a:r>
          </a:p>
          <a:p>
            <a:r>
              <a:rPr lang="de-DE" sz="1800" dirty="0" smtClean="0"/>
              <a:t>Schutzbedürftigkeit und Sorgerecht</a:t>
            </a:r>
          </a:p>
          <a:p>
            <a:r>
              <a:rPr lang="de-DE" sz="1800" dirty="0"/>
              <a:t>Kleine therapeutische Gruppen (</a:t>
            </a:r>
            <a:r>
              <a:rPr lang="de-DE" sz="1800" dirty="0" err="1"/>
              <a:t>maximum</a:t>
            </a:r>
            <a:r>
              <a:rPr lang="de-DE" sz="1800" dirty="0"/>
              <a:t> </a:t>
            </a:r>
            <a:r>
              <a:rPr lang="de-DE" sz="1800" dirty="0" smtClean="0"/>
              <a:t>6-7 </a:t>
            </a:r>
            <a:r>
              <a:rPr lang="de-DE" sz="1800" dirty="0"/>
              <a:t>Patienten)</a:t>
            </a:r>
          </a:p>
          <a:p>
            <a:r>
              <a:rPr lang="de-DE" sz="1800" dirty="0"/>
              <a:t>Interdisziplinäres Team</a:t>
            </a:r>
          </a:p>
          <a:p>
            <a:r>
              <a:rPr lang="de-DE" sz="1800" dirty="0" smtClean="0"/>
              <a:t>Kontakt zum familiären Umfeld</a:t>
            </a:r>
          </a:p>
          <a:p>
            <a:r>
              <a:rPr lang="de-DE" sz="1800" dirty="0" smtClean="0"/>
              <a:t>Kontakt zum sozialen Umfeld (Schule, Foyer, ...)</a:t>
            </a:r>
          </a:p>
          <a:p>
            <a:r>
              <a:rPr lang="de-DE" sz="1800" dirty="0" smtClean="0"/>
              <a:t>Größere Vernetzung mit dem ambulanten Sektor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-10160" y="6456318"/>
            <a:ext cx="975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err="1" smtClean="0">
                <a:solidFill>
                  <a:srgbClr val="FFFFFF"/>
                </a:solidFill>
              </a:rPr>
              <a:t>Schepker</a:t>
            </a:r>
            <a:r>
              <a:rPr lang="de-DE" sz="1100" dirty="0">
                <a:solidFill>
                  <a:srgbClr val="FFFFFF"/>
                </a:solidFill>
              </a:rPr>
              <a:t>, R., </a:t>
            </a:r>
            <a:r>
              <a:rPr lang="de-DE" sz="1100" dirty="0" err="1">
                <a:solidFill>
                  <a:srgbClr val="FFFFFF"/>
                </a:solidFill>
              </a:rPr>
              <a:t>Fegert</a:t>
            </a:r>
            <a:r>
              <a:rPr lang="de-DE" sz="1100" dirty="0">
                <a:solidFill>
                  <a:srgbClr val="FFFFFF"/>
                </a:solidFill>
              </a:rPr>
              <a:t>, J. M., &amp; Becker, K. (2015). Strukturqualität in der stationären und teilstationären Kinder-und Jugendpsychiatrie. </a:t>
            </a:r>
            <a:r>
              <a:rPr lang="de-DE" sz="1100" dirty="0" smtClean="0">
                <a:solidFill>
                  <a:srgbClr val="FFFFFF"/>
                </a:solidFill>
              </a:rPr>
              <a:t/>
            </a:r>
            <a:br>
              <a:rPr lang="de-DE" sz="1100" dirty="0" smtClean="0">
                <a:solidFill>
                  <a:srgbClr val="FFFFFF"/>
                </a:solidFill>
              </a:rPr>
            </a:br>
            <a:r>
              <a:rPr lang="de-DE" sz="1100" dirty="0" smtClean="0">
                <a:solidFill>
                  <a:srgbClr val="FFFFFF"/>
                </a:solidFill>
              </a:rPr>
              <a:t>Zeitschrift </a:t>
            </a:r>
            <a:r>
              <a:rPr lang="de-DE" sz="1100" dirty="0">
                <a:solidFill>
                  <a:srgbClr val="FFFFFF"/>
                </a:solidFill>
              </a:rPr>
              <a:t>für Kinder-und Jugendpsychiatrie und Psychotherapie.</a:t>
            </a:r>
          </a:p>
        </p:txBody>
      </p:sp>
    </p:spTree>
    <p:extLst>
      <p:ext uri="{BB962C8B-B14F-4D97-AF65-F5344CB8AC3E}">
        <p14:creationId xmlns:p14="http://schemas.microsoft.com/office/powerpoint/2010/main" val="69319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896" y="2474997"/>
            <a:ext cx="6452944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Umzug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Renovierung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fr-FR" sz="16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TagESKLINIK</a:t>
            </a:r>
            <a:endParaRPr lang="fr-FR" sz="1600" b="1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ESCH/ALZETTE (Maison Médicale, Clinique STE Marie)</a:t>
            </a:r>
            <a:endParaRPr lang="fr-FR" sz="1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fr-FR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Salima</a:t>
            </a: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AARAB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6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6734FDB-6677-4C4E-935D-FBD6DAA28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cap="all" dirty="0" err="1" smtClean="0"/>
              <a:t>Dagesklinik</a:t>
            </a:r>
            <a:r>
              <a:rPr lang="de-DE" b="1" cap="all" dirty="0" smtClean="0"/>
              <a:t> ESCH</a:t>
            </a:r>
            <a:endParaRPr lang="de-DE" b="1" cap="all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C6921898-6372-524D-A485-A954728F6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Maison</a:t>
            </a:r>
            <a:r>
              <a:rPr lang="de-DE" dirty="0" smtClean="0"/>
              <a:t> </a:t>
            </a:r>
            <a:r>
              <a:rPr lang="de-DE" dirty="0" err="1" smtClean="0"/>
              <a:t>Médicale</a:t>
            </a:r>
            <a:r>
              <a:rPr lang="de-DE" dirty="0" smtClean="0"/>
              <a:t> (</a:t>
            </a:r>
            <a:r>
              <a:rPr lang="de-DE" dirty="0" err="1" smtClean="0"/>
              <a:t>Clinique</a:t>
            </a:r>
            <a:r>
              <a:rPr lang="de-DE" dirty="0" smtClean="0"/>
              <a:t> </a:t>
            </a:r>
            <a:r>
              <a:rPr lang="de-DE" dirty="0" err="1" smtClean="0"/>
              <a:t>Ste</a:t>
            </a:r>
            <a:r>
              <a:rPr lang="de-DE" dirty="0" smtClean="0"/>
              <a:t> Marie)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6A7D3FAC-EA2B-9A4E-ADE4-C3088784B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24</a:t>
            </a:fld>
            <a:endParaRPr lang="fr-LU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CE8EBC62-1C48-BB4D-9690-C90395F1197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94" y="0"/>
            <a:ext cx="3365006" cy="5040313"/>
          </a:xfr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A3C5B2A-8E93-5C4C-B5B8-2BBBE04A5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" y="1620319"/>
            <a:ext cx="6346248" cy="42332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9C89ABDC-6B9A-7647-B21A-F380E1A46349}"/>
              </a:ext>
            </a:extLst>
          </p:cNvPr>
          <p:cNvSpPr txBox="1"/>
          <p:nvPr/>
        </p:nvSpPr>
        <p:spPr>
          <a:xfrm>
            <a:off x="6494814" y="5039686"/>
            <a:ext cx="220828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2008 Tagesklinik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12 Plätze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Erst in Hamm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Seit 2011 in der </a:t>
            </a:r>
          </a:p>
          <a:p>
            <a:pPr marL="357188"/>
            <a:r>
              <a:rPr lang="de-DE" dirty="0" err="1" smtClean="0"/>
              <a:t>Clinique</a:t>
            </a:r>
            <a:r>
              <a:rPr lang="de-DE" dirty="0" smtClean="0"/>
              <a:t> </a:t>
            </a:r>
            <a:r>
              <a:rPr lang="de-DE" dirty="0"/>
              <a:t>St. Marie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22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cap="all" dirty="0" err="1" smtClean="0"/>
              <a:t>Dagesklinik</a:t>
            </a:r>
            <a:r>
              <a:rPr lang="de-DE" b="1" cap="all" dirty="0" smtClean="0"/>
              <a:t> ESCH</a:t>
            </a:r>
            <a:endParaRPr lang="de-DE" b="1" cap="all" dirty="0"/>
          </a:p>
        </p:txBody>
      </p:sp>
      <p:sp>
        <p:nvSpPr>
          <p:cNvPr id="15" name="Untertitel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Behandlungsangebot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1080000" y="1260000"/>
            <a:ext cx="7436986" cy="5040000"/>
          </a:xfrm>
        </p:spPr>
        <p:txBody>
          <a:bodyPr/>
          <a:lstStyle/>
          <a:p>
            <a:r>
              <a:rPr lang="de-DE" smtClean="0"/>
              <a:t>Die Tagesklinik ist eine teilstationäre Einrichtung die an Werktagen von 7:30 – 15:30 geöffnet hat. </a:t>
            </a:r>
          </a:p>
          <a:p>
            <a:r>
              <a:rPr lang="de-DE" smtClean="0"/>
              <a:t>Die Patienten werden therapeutisch-pädagogisch von einem multiprofessionnellen Team begleitet.</a:t>
            </a:r>
          </a:p>
          <a:p>
            <a:r>
              <a:rPr lang="de-DE" smtClean="0"/>
              <a:t>Die Jugendliche können in ihrem familiären und sozialen Umfeld bleiben.</a:t>
            </a:r>
          </a:p>
          <a:p>
            <a:r>
              <a:rPr lang="de-DE" smtClean="0"/>
              <a:t>Die Behandlung wird dem Krankheitsbild und den Zielsetzungen des jeweiligen Patienten angepasst.</a:t>
            </a:r>
          </a:p>
          <a:p>
            <a:r>
              <a:rPr lang="de-DE" smtClean="0"/>
              <a:t>Dies gilt auch für die Behandlungsdauer: Entsprechend den individuellen Therapiebedürfnissen der einzelnen Patienten kann die Behandlungsdauer zwischen wenigen Tagen bis zu mehreren Monaten liegen.</a:t>
            </a:r>
          </a:p>
          <a:p>
            <a:endParaRPr lang="de-DE" smtClean="0"/>
          </a:p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9D5F5C6-313D-EE47-9488-534AB8BDD74E}" type="slidenum">
              <a:rPr lang="fr-LU" smtClean="0"/>
              <a:pPr/>
              <a:t>25</a:t>
            </a:fld>
            <a:endParaRPr lang="fr-LU"/>
          </a:p>
        </p:txBody>
      </p:sp>
      <p:pic>
        <p:nvPicPr>
          <p:cNvPr id="6" name="Inhaltsplatzhalter 5" descr="Schild_drinnen.jpg"/>
          <p:cNvPicPr>
            <a:picLocks noChangeAspect="1"/>
          </p:cNvPicPr>
          <p:nvPr/>
        </p:nvPicPr>
        <p:blipFill>
          <a:blip r:embed="rId2"/>
          <a:srcRect t="-2960" b="-2960"/>
          <a:stretch>
            <a:fillRect/>
          </a:stretch>
        </p:blipFill>
        <p:spPr>
          <a:xfrm>
            <a:off x="6671785" y="4625803"/>
            <a:ext cx="3211125" cy="191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5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5EC03C4-93D4-604E-8DBF-FEFD08BC5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cap="all" dirty="0" err="1" smtClean="0"/>
              <a:t>Dagesklinik</a:t>
            </a:r>
            <a:r>
              <a:rPr lang="de-DE" b="1" cap="all" dirty="0" smtClean="0"/>
              <a:t> ESCH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3CED4A05-8AED-5241-8F36-F9BC64DEB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Statistiken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B39D341-0E08-1C49-8DD6-43E2565A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26</a:t>
            </a:fld>
            <a:endParaRPr lang="fr-L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C83597F5-39BA-3C43-B5B6-3C1A75D769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80000" y="1156096"/>
            <a:ext cx="8460000" cy="5040000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Bisher über </a:t>
            </a:r>
            <a:r>
              <a:rPr lang="de-DE" b="1" dirty="0"/>
              <a:t>1300 </a:t>
            </a:r>
            <a:r>
              <a:rPr lang="de-DE" dirty="0"/>
              <a:t>Patienten behandelt</a:t>
            </a:r>
          </a:p>
          <a:p>
            <a:endParaRPr lang="de-DE" dirty="0"/>
          </a:p>
          <a:p>
            <a:r>
              <a:rPr lang="de-DE" dirty="0"/>
              <a:t>Durchschnittliche Verweildauer von </a:t>
            </a:r>
            <a:r>
              <a:rPr lang="de-DE" b="1" dirty="0"/>
              <a:t>28 Tagen</a:t>
            </a:r>
            <a:r>
              <a:rPr lang="de-DE" dirty="0"/>
              <a:t>, aber große </a:t>
            </a:r>
            <a:r>
              <a:rPr lang="de-DE" dirty="0" smtClean="0"/>
              <a:t>Spannbreite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Durchschnittliche </a:t>
            </a:r>
            <a:r>
              <a:rPr lang="de-DE" dirty="0"/>
              <a:t>Wartezeit </a:t>
            </a:r>
            <a:r>
              <a:rPr lang="de-DE" b="1" dirty="0"/>
              <a:t>38 Tage</a:t>
            </a:r>
            <a:r>
              <a:rPr lang="de-DE" dirty="0"/>
              <a:t>, aber je nach Schwere der Störung und Jahreszeit Wartezeiten bis zu </a:t>
            </a:r>
            <a:r>
              <a:rPr lang="de-DE" b="1" dirty="0"/>
              <a:t>5 Monaten </a:t>
            </a:r>
            <a:r>
              <a:rPr lang="de-DE" dirty="0"/>
              <a:t>möglich</a:t>
            </a:r>
          </a:p>
          <a:p>
            <a:pPr>
              <a:lnSpc>
                <a:spcPct val="150000"/>
              </a:lnSpc>
            </a:pPr>
            <a:r>
              <a:rPr lang="de-DE" dirty="0"/>
              <a:t>Auslastung liegt bei 120%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A09562CF-EED8-BD40-B79A-DA3E7236D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74" y="4034560"/>
            <a:ext cx="3685891" cy="245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27</a:t>
            </a:fld>
            <a:endParaRPr lang="fr-L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02" y="1260475"/>
            <a:ext cx="731658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>
            <a:extLst>
              <a:ext uri="{FF2B5EF4-FFF2-40B4-BE49-F238E27FC236}">
                <a16:creationId xmlns="" xmlns:a16="http://schemas.microsoft.com/office/drawing/2014/main" id="{D5EC03C4-93D4-604E-8DBF-FEFD08BC59D2}"/>
              </a:ext>
            </a:extLst>
          </p:cNvPr>
          <p:cNvSpPr txBox="1">
            <a:spLocks/>
          </p:cNvSpPr>
          <p:nvPr/>
        </p:nvSpPr>
        <p:spPr>
          <a:xfrm>
            <a:off x="1188000" y="0"/>
            <a:ext cx="5392909" cy="5363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b="1" cap="all" dirty="0" err="1" smtClean="0"/>
              <a:t>Dagesklinik</a:t>
            </a:r>
            <a:r>
              <a:rPr lang="de-DE" b="1" cap="all" dirty="0" smtClean="0"/>
              <a:t> ESCH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="" xmlns:a16="http://schemas.microsoft.com/office/drawing/2014/main" id="{3CED4A05-8AED-5241-8F36-F9BC64DEB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7020000" cy="359137"/>
          </a:xfrm>
        </p:spPr>
        <p:txBody>
          <a:bodyPr/>
          <a:lstStyle/>
          <a:p>
            <a:r>
              <a:rPr lang="de-DE" dirty="0" smtClean="0"/>
              <a:t>Herkunft der luxemburgischen Patienten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11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8C498F7-90B6-254B-B09D-57EEC8B0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28</a:t>
            </a:fld>
            <a:endParaRPr lang="fr-L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3F31BAE8-2B26-E443-A248-AFDF6E5BC4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0730" y="1260001"/>
            <a:ext cx="8699000" cy="5040000"/>
          </a:xfrm>
        </p:spPr>
        <p:txBody>
          <a:bodyPr/>
          <a:lstStyle/>
          <a:p>
            <a:r>
              <a:rPr lang="de-LU" sz="2000" b="1" dirty="0"/>
              <a:t>Aktuelle Räumlichkeiten unzulänglich, da seit Umzug von Hamm nach Esch/Alzette als Provisorium </a:t>
            </a:r>
            <a:r>
              <a:rPr lang="de-LU" sz="2000" b="1" dirty="0" smtClean="0"/>
              <a:t>angedacht.</a:t>
            </a:r>
            <a:endParaRPr lang="de-LU" sz="2000" b="1" dirty="0"/>
          </a:p>
          <a:p>
            <a:r>
              <a:rPr lang="de-LU" sz="2000" b="1" dirty="0"/>
              <a:t>Bedarf, </a:t>
            </a:r>
            <a:r>
              <a:rPr lang="de-LU" sz="2000" b="1" dirty="0" smtClean="0"/>
              <a:t>laut </a:t>
            </a:r>
            <a:r>
              <a:rPr lang="de-LU" sz="2000" b="1" dirty="0"/>
              <a:t>Empfehlungen der BAG Tageskliniken in </a:t>
            </a:r>
            <a:r>
              <a:rPr lang="de-LU" sz="2000" b="1" dirty="0" smtClean="0"/>
              <a:t>Deutschland:</a:t>
            </a:r>
            <a:endParaRPr lang="de-LU" sz="2000" b="1" dirty="0"/>
          </a:p>
          <a:p>
            <a:pPr lvl="1">
              <a:spcBef>
                <a:spcPts val="1100"/>
              </a:spcBef>
            </a:pPr>
            <a:r>
              <a:rPr lang="de-DE" sz="1800" b="1" dirty="0"/>
              <a:t>Raumbedarf (Innenbereich):</a:t>
            </a:r>
            <a:endParaRPr lang="de-LU" sz="2000" dirty="0"/>
          </a:p>
          <a:p>
            <a:pPr lvl="2">
              <a:buFont typeface="Wingdings" charset="2"/>
              <a:buChar char="§"/>
              <a:tabLst>
                <a:tab pos="715963" algn="l"/>
              </a:tabLst>
            </a:pPr>
            <a:r>
              <a:rPr lang="de-DE" sz="1600" dirty="0" smtClean="0"/>
              <a:t>mindestens 55 qm Nutzfläche pro Patient</a:t>
            </a:r>
            <a:r>
              <a:rPr lang="de-DE" sz="1400" dirty="0" smtClean="0"/>
              <a:t> </a:t>
            </a:r>
            <a:endParaRPr lang="de-LU" sz="1400" dirty="0" smtClean="0"/>
          </a:p>
          <a:p>
            <a:pPr lvl="1">
              <a:spcBef>
                <a:spcPts val="1100"/>
              </a:spcBef>
            </a:pPr>
            <a:r>
              <a:rPr lang="de-DE" sz="1800" b="1" dirty="0" smtClean="0"/>
              <a:t>Raumbedarf (Außenbereich):</a:t>
            </a:r>
            <a:endParaRPr lang="de-LU" sz="1800" dirty="0" smtClean="0"/>
          </a:p>
          <a:p>
            <a:pPr lvl="2">
              <a:buFont typeface="Wingdings" charset="2"/>
              <a:buChar char="§"/>
            </a:pPr>
            <a:r>
              <a:rPr lang="de-DE" sz="1600" dirty="0" smtClean="0"/>
              <a:t>Der </a:t>
            </a:r>
            <a:r>
              <a:rPr lang="de-DE" sz="1600" dirty="0"/>
              <a:t>Außenbereich sollte einen Spielplatz sowie eine größere Freifläche mit Sitzgelegenheit umfassen, je nach Tagesklinikplatzzahl 30 – 40 qm Nutzfläche pro Patient.</a:t>
            </a:r>
            <a:endParaRPr lang="de-LU" sz="1600" dirty="0"/>
          </a:p>
          <a:p>
            <a:pPr marL="0" indent="0">
              <a:buNone/>
            </a:pPr>
            <a:endParaRPr lang="de-LU" sz="1800" dirty="0"/>
          </a:p>
          <a:p>
            <a:pPr marL="450850" indent="0">
              <a:buNone/>
            </a:pPr>
            <a:r>
              <a:rPr lang="de-DE" dirty="0" smtClean="0"/>
              <a:t>8 </a:t>
            </a:r>
            <a:r>
              <a:rPr lang="de-DE" dirty="0"/>
              <a:t>– 12 Plätze:	</a:t>
            </a:r>
            <a:r>
              <a:rPr lang="de-DE" dirty="0" smtClean="0"/>
              <a:t> mindestens </a:t>
            </a:r>
            <a:r>
              <a:rPr lang="de-DE" dirty="0"/>
              <a:t>40 qm Nutzfläche pro Patient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Aktuelle Situation: ca. 25 qm/Patient, kein </a:t>
            </a:r>
            <a:r>
              <a:rPr lang="de-DE" dirty="0" smtClean="0"/>
              <a:t>Außenbereich</a:t>
            </a:r>
            <a:r>
              <a:rPr lang="de-DE" dirty="0"/>
              <a:t>!</a:t>
            </a:r>
            <a:endParaRPr lang="de-LU" dirty="0"/>
          </a:p>
        </p:txBody>
      </p:sp>
      <p:sp>
        <p:nvSpPr>
          <p:cNvPr id="7" name="Titel 13"/>
          <p:cNvSpPr>
            <a:spLocks noGrp="1"/>
          </p:cNvSpPr>
          <p:nvPr>
            <p:ph type="ctrTitle"/>
          </p:nvPr>
        </p:nvSpPr>
        <p:spPr>
          <a:xfrm>
            <a:off x="1188000" y="0"/>
            <a:ext cx="7020000" cy="536352"/>
          </a:xfrm>
        </p:spPr>
        <p:txBody>
          <a:bodyPr/>
          <a:lstStyle/>
          <a:p>
            <a:r>
              <a:rPr lang="de-DE" b="1" cap="all" dirty="0" err="1" smtClean="0"/>
              <a:t>Dagesklinik</a:t>
            </a:r>
            <a:r>
              <a:rPr lang="de-DE" b="1" cap="all" dirty="0" smtClean="0"/>
              <a:t> ESCH</a:t>
            </a:r>
            <a:endParaRPr lang="de-DE" b="1" cap="all" dirty="0"/>
          </a:p>
        </p:txBody>
      </p:sp>
      <p:sp>
        <p:nvSpPr>
          <p:cNvPr id="8" name="Untertitel 14"/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7020000" cy="359137"/>
          </a:xfrm>
        </p:spPr>
        <p:txBody>
          <a:bodyPr/>
          <a:lstStyle/>
          <a:p>
            <a:r>
              <a:rPr lang="de-DE" dirty="0" smtClean="0"/>
              <a:t>Räumlichkeiten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250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2A187D9-342C-C44A-9DE4-9A18D7EC71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cap="all" dirty="0"/>
              <a:t>Regionalisierung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8368C6C1-2312-2348-84B4-8AF27637D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Dagesklinik</a:t>
            </a:r>
            <a:r>
              <a:rPr lang="de-DE" dirty="0" smtClean="0"/>
              <a:t> „Norden“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C0FE3D8-CA13-D347-8DA0-4E2F5E92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29</a:t>
            </a:fld>
            <a:endParaRPr lang="fr-L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68CBBA21-57B4-7B48-B9CD-6E4B170D002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/>
              <a:t>Im Rahmen der Regionalisierung noch ausstehend </a:t>
            </a:r>
          </a:p>
          <a:p>
            <a:pPr lvl="1"/>
            <a:endParaRPr lang="de-DE" dirty="0"/>
          </a:p>
          <a:p>
            <a:pPr lvl="1"/>
            <a:r>
              <a:rPr lang="de-DE" dirty="0" err="1"/>
              <a:t>Dagesklinik</a:t>
            </a:r>
            <a:r>
              <a:rPr lang="de-DE" dirty="0"/>
              <a:t> im Norden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72FEF3B9-22A9-E04A-A6C3-3612C065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57" y="2507746"/>
            <a:ext cx="5506028" cy="379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67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896" y="2474997"/>
            <a:ext cx="6452944" cy="838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/>
                <a:cs typeface="Arial"/>
              </a:rPr>
              <a:t>ERWEITERUNGSNEUBAU </a:t>
            </a:r>
            <a:r>
              <a:rPr lang="de-DE" sz="2000" b="1" dirty="0">
                <a:solidFill>
                  <a:srgbClr val="FFFFFF"/>
                </a:solidFill>
                <a:latin typeface="Arial"/>
                <a:cs typeface="Arial"/>
              </a:rPr>
              <a:t>SNPJ </a:t>
            </a:r>
            <a:r>
              <a:rPr lang="fr-FR" sz="2000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de-DE" sz="2000" dirty="0" smtClean="0">
                <a:solidFill>
                  <a:schemeClr val="bg1"/>
                </a:solidFill>
                <a:latin typeface="Arial"/>
                <a:cs typeface="Arial"/>
              </a:rPr>
              <a:t>“BÂTIMENT J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”) </a:t>
            </a:r>
            <a:r>
              <a:rPr lang="fr-FR" sz="2000" b="1" dirty="0" smtClean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fr-FR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300"/>
              </a:spcBef>
            </a:pP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Romain HINGER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Jean-Marc CLOOS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0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896" y="2474997"/>
            <a:ext cx="6452944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Missionen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“Service de Détection </a:t>
            </a:r>
            <a:r>
              <a:rPr lang="fr-FR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d’Intervention Précoce (SDIP</a:t>
            </a:r>
            <a:r>
              <a:rPr lang="fr-FR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)”</a:t>
            </a:r>
            <a:endParaRPr lang="fr-FR" sz="1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Torsten LEHNERT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1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6455" y="1505480"/>
            <a:ext cx="8325454" cy="4717458"/>
          </a:xfrm>
        </p:spPr>
        <p:txBody>
          <a:bodyPr/>
          <a:lstStyle/>
          <a:p>
            <a:r>
              <a:rPr lang="de-DE" sz="2000" dirty="0">
                <a:solidFill>
                  <a:srgbClr val="447E81"/>
                </a:solidFill>
                <a:latin typeface="Arial"/>
                <a:cs typeface="Arial"/>
              </a:rPr>
              <a:t>Service zur Früherkennung und frühzeitigen Behandlung 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psychischer </a:t>
            </a:r>
            <a:r>
              <a:rPr lang="de-DE" sz="2000" dirty="0">
                <a:solidFill>
                  <a:srgbClr val="447E81"/>
                </a:solidFill>
                <a:latin typeface="Arial"/>
                <a:cs typeface="Arial"/>
              </a:rPr>
              <a:t>Auffälligkeiten bei Jugendlichen und jungen Erwachsenen (SDIP)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 err="1" smtClean="0">
                <a:solidFill>
                  <a:srgbClr val="447E81"/>
                </a:solidFill>
                <a:latin typeface="Arial"/>
                <a:cs typeface="Arial"/>
              </a:rPr>
              <a:t>Ministère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srgbClr val="447E81"/>
                </a:solidFill>
                <a:latin typeface="Arial"/>
                <a:cs typeface="Arial"/>
              </a:rPr>
              <a:t>de la </a:t>
            </a:r>
            <a:r>
              <a:rPr lang="de-DE" sz="2000" dirty="0" err="1" smtClean="0">
                <a:solidFill>
                  <a:srgbClr val="447E81"/>
                </a:solidFill>
                <a:latin typeface="Arial"/>
                <a:cs typeface="Arial"/>
              </a:rPr>
              <a:t>Santé</a:t>
            </a:r>
            <a:endParaRPr lang="de-DE" sz="2000" dirty="0">
              <a:solidFill>
                <a:srgbClr val="447E8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000" dirty="0" err="1" smtClean="0">
                <a:solidFill>
                  <a:srgbClr val="447E81"/>
                </a:solidFill>
                <a:latin typeface="Arial"/>
                <a:cs typeface="Arial"/>
              </a:rPr>
              <a:t>Ministère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srgbClr val="447E81"/>
                </a:solidFill>
                <a:latin typeface="Arial"/>
                <a:cs typeface="Arial"/>
              </a:rPr>
              <a:t>de 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l</a:t>
            </a:r>
            <a:r>
              <a:rPr lang="fr-FR" sz="2000" dirty="0">
                <a:solidFill>
                  <a:srgbClr val="447E81"/>
                </a:solidFill>
                <a:latin typeface="Arial"/>
                <a:cs typeface="Arial"/>
              </a:rPr>
              <a:t>'</a:t>
            </a:r>
            <a:r>
              <a:rPr lang="de-DE" sz="2000" dirty="0" err="1" smtClean="0">
                <a:solidFill>
                  <a:srgbClr val="447E81"/>
                </a:solidFill>
                <a:latin typeface="Arial"/>
                <a:cs typeface="Arial"/>
              </a:rPr>
              <a:t>Éducation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srgbClr val="447E81"/>
                </a:solidFill>
                <a:latin typeface="Arial"/>
                <a:cs typeface="Arial"/>
              </a:rPr>
              <a:t>nationale, 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de l</a:t>
            </a:r>
            <a:r>
              <a:rPr lang="fr-FR" sz="2000" dirty="0">
                <a:solidFill>
                  <a:srgbClr val="447E81"/>
                </a:solidFill>
                <a:latin typeface="Arial"/>
                <a:cs typeface="Arial"/>
              </a:rPr>
              <a:t>'</a:t>
            </a:r>
            <a:r>
              <a:rPr lang="de-DE" sz="2000" dirty="0" err="1" smtClean="0">
                <a:solidFill>
                  <a:srgbClr val="447E81"/>
                </a:solidFill>
                <a:latin typeface="Arial"/>
                <a:cs typeface="Arial"/>
              </a:rPr>
              <a:t>Enfance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srgbClr val="447E81"/>
                </a:solidFill>
                <a:latin typeface="Arial"/>
                <a:cs typeface="Arial"/>
              </a:rPr>
              <a:t>et de la </a:t>
            </a:r>
            <a:r>
              <a:rPr lang="de-DE" sz="2000" dirty="0" err="1">
                <a:solidFill>
                  <a:srgbClr val="447E81"/>
                </a:solidFill>
                <a:latin typeface="Arial"/>
                <a:cs typeface="Arial"/>
              </a:rPr>
              <a:t>Jeunesse</a:t>
            </a:r>
            <a:endParaRPr lang="de-DE" sz="2000" dirty="0">
              <a:solidFill>
                <a:srgbClr val="447E81"/>
              </a:solidFill>
              <a:latin typeface="Arial"/>
              <a:cs typeface="Arial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de-DE" sz="2000" dirty="0" err="1" smtClean="0">
                <a:solidFill>
                  <a:srgbClr val="447E81"/>
                </a:solidFill>
                <a:latin typeface="Arial"/>
                <a:cs typeface="Arial"/>
              </a:rPr>
              <a:t>Hôpitaux</a:t>
            </a:r>
            <a:r>
              <a:rPr lang="de-DE" sz="2000" dirty="0" smtClean="0">
                <a:solidFill>
                  <a:srgbClr val="447E81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srgbClr val="447E81"/>
                </a:solidFill>
                <a:latin typeface="Arial"/>
                <a:cs typeface="Arial"/>
              </a:rPr>
              <a:t>Robert Schuman</a:t>
            </a:r>
          </a:p>
          <a:p>
            <a:pPr marL="342900" indent="-342900" eaLnBrk="1" hangingPunct="1">
              <a:buFont typeface="Arial"/>
              <a:buChar char="•"/>
            </a:pPr>
            <a:endParaRPr lang="de-DE" sz="2000" dirty="0">
              <a:solidFill>
                <a:srgbClr val="0097A9"/>
              </a:solidFill>
              <a:latin typeface="Arial"/>
              <a:cs typeface="Arial"/>
            </a:endParaRP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67" y="3739423"/>
            <a:ext cx="8254889" cy="216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34180" y="69270"/>
            <a:ext cx="7020000" cy="5363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b="1" dirty="0" smtClean="0">
                <a:latin typeface="Tahoma" charset="0"/>
              </a:rPr>
              <a:t>Der SDIP</a:t>
            </a:r>
            <a:endParaRPr lang="de-DE" b="1" dirty="0">
              <a:latin typeface="Tahoma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34180" y="628085"/>
            <a:ext cx="7020000" cy="359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299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065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831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59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36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13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de-DE" sz="2000" dirty="0">
                <a:latin typeface="Tahoma" charset="0"/>
              </a:rPr>
              <a:t>Ein Gemeinschaftsprojekt, seit 2007</a:t>
            </a:r>
          </a:p>
        </p:txBody>
      </p:sp>
    </p:spTree>
    <p:extLst>
      <p:ext uri="{BB962C8B-B14F-4D97-AF65-F5344CB8AC3E}">
        <p14:creationId xmlns:p14="http://schemas.microsoft.com/office/powerpoint/2010/main" val="392056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4180" y="69270"/>
            <a:ext cx="7020000" cy="536352"/>
          </a:xfrm>
        </p:spPr>
        <p:txBody>
          <a:bodyPr/>
          <a:lstStyle/>
          <a:p>
            <a:pPr eaLnBrk="1" hangingPunct="1"/>
            <a:r>
              <a:rPr lang="de-DE" b="1" dirty="0" smtClean="0">
                <a:latin typeface="Tahoma" charset="0"/>
              </a:rPr>
              <a:t>Der SDIP</a:t>
            </a:r>
            <a:endParaRPr lang="de-DE" b="1" dirty="0">
              <a:latin typeface="Tahoma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4180" y="628085"/>
            <a:ext cx="7020000" cy="359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000" dirty="0" smtClean="0">
                <a:latin typeface="Tahoma" charset="0"/>
              </a:rPr>
              <a:t>Prävention und Zielgruppe</a:t>
            </a:r>
            <a:endParaRPr lang="de-DE" sz="2000" dirty="0">
              <a:latin typeface="Tahoma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2000" dirty="0" smtClean="0"/>
              <a:t>Gedanke der Prävention steht im Vordergrund des Projekts: 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  <a:tabLst>
                <a:tab pos="900113" algn="l"/>
              </a:tabLst>
            </a:pPr>
            <a:r>
              <a:rPr lang="de-DE" sz="2000" dirty="0" smtClean="0"/>
              <a:t>Frühzeitige Erkennung und Behandlung psychischer Auffälligkeiten bei </a:t>
            </a:r>
            <a:br>
              <a:rPr lang="de-DE" sz="2000" dirty="0" smtClean="0"/>
            </a:br>
            <a:r>
              <a:rPr lang="de-DE" sz="2000" dirty="0" smtClean="0"/>
              <a:t>Jugendlichen und jungen Erwachsenen.</a:t>
            </a:r>
            <a:endParaRPr lang="de-DE" sz="3200" dirty="0" smtClean="0"/>
          </a:p>
          <a:p>
            <a:r>
              <a:rPr lang="de-DE" sz="2000" dirty="0" smtClean="0"/>
              <a:t>Vermeidung des Entstehens bzw. des Fortschreitens einer manifesten psychiatrischen Erkrankung gemäß ICD10/DSM5.</a:t>
            </a:r>
          </a:p>
          <a:p>
            <a:r>
              <a:rPr lang="de-DE" sz="2000" dirty="0" smtClean="0"/>
              <a:t>Chancen der jungen Patienten sollen verbessert werden, schulisch, beruflich wie auch sozial eine erfolgreiche Entwicklung zu nehmen.</a:t>
            </a:r>
          </a:p>
          <a:p>
            <a:r>
              <a:rPr lang="de-DE" sz="2000" dirty="0" smtClean="0"/>
              <a:t>Ein Scheitern in diesen Bereichen aufgrund einer seelischen Belastung soll verhindert werden.</a:t>
            </a:r>
          </a:p>
          <a:p>
            <a:r>
              <a:rPr lang="de-DE" sz="2000" dirty="0" smtClean="0"/>
              <a:t>Zielgruppe:</a:t>
            </a:r>
          </a:p>
          <a:p>
            <a:pPr lvl="1">
              <a:spcBef>
                <a:spcPts val="1100"/>
              </a:spcBef>
              <a:buFont typeface="Wingdings" charset="2"/>
              <a:buChar char="§"/>
            </a:pPr>
            <a:r>
              <a:rPr lang="de-DE" sz="2000" dirty="0"/>
              <a:t>Jugendliche</a:t>
            </a:r>
          </a:p>
          <a:p>
            <a:pPr lvl="1">
              <a:buFont typeface="Wingdings" charset="2"/>
              <a:buChar char="§"/>
            </a:pPr>
            <a:r>
              <a:rPr lang="de-DE" sz="2000" dirty="0"/>
              <a:t>Junge </a:t>
            </a:r>
            <a:r>
              <a:rPr lang="de-DE" sz="2000" dirty="0" smtClean="0"/>
              <a:t>Erwachsene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/>
              <a:t>Alter</a:t>
            </a:r>
            <a:r>
              <a:rPr lang="de-DE" sz="2000" dirty="0"/>
              <a:t>: ca. 12-21 Jahre</a:t>
            </a:r>
          </a:p>
          <a:p>
            <a:endParaRPr lang="de-DE" sz="2000" dirty="0" smtClean="0"/>
          </a:p>
          <a:p>
            <a:endParaRPr lang="de-DE" sz="2000" dirty="0" smtClean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87594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4180" y="558815"/>
            <a:ext cx="7020000" cy="359137"/>
          </a:xfrm>
        </p:spPr>
        <p:txBody>
          <a:bodyPr/>
          <a:lstStyle/>
          <a:p>
            <a:r>
              <a:rPr lang="de-DE" sz="2000" dirty="0">
                <a:latin typeface="Tahoma" charset="0"/>
              </a:rPr>
              <a:t>Lokalität: 14, </a:t>
            </a:r>
            <a:r>
              <a:rPr lang="de-DE" sz="2000" dirty="0" err="1">
                <a:latin typeface="Tahoma" charset="0"/>
              </a:rPr>
              <a:t>Av</a:t>
            </a:r>
            <a:r>
              <a:rPr lang="de-DE" sz="2000" dirty="0">
                <a:latin typeface="Tahoma" charset="0"/>
              </a:rPr>
              <a:t>. de la Gare, L-1610 Luxembourg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1126180" y="1398541"/>
            <a:ext cx="8460000" cy="5040000"/>
          </a:xfrm>
        </p:spPr>
        <p:txBody>
          <a:bodyPr/>
          <a:lstStyle/>
          <a:p>
            <a:pPr>
              <a:spcBef>
                <a:spcPts val="4000"/>
              </a:spcBef>
            </a:pPr>
            <a:r>
              <a:rPr lang="de-DE" sz="2400" dirty="0" smtClean="0"/>
              <a:t>Der Service ist bewusst außerhalb eines Klinikgeländes zentral in Luxemburg-Stadt angesiedelt:</a:t>
            </a:r>
          </a:p>
          <a:p>
            <a:pPr marL="623888" lvl="1" indent="-358775">
              <a:spcBef>
                <a:spcPts val="4000"/>
              </a:spcBef>
              <a:buFont typeface="Wingdings" charset="2"/>
              <a:buChar char="Ø"/>
            </a:pPr>
            <a:r>
              <a:rPr lang="de-DE" dirty="0" smtClean="0"/>
              <a:t>Mögliche Hemmschwelle eines Klinik-Besuchs soll den jungen Menschen genommen werden.</a:t>
            </a:r>
          </a:p>
          <a:p>
            <a:pPr marL="623888" lvl="1" indent="-358775">
              <a:spcBef>
                <a:spcPts val="4000"/>
              </a:spcBef>
              <a:buFont typeface="Wingdings" charset="2"/>
              <a:buChar char="Ø"/>
            </a:pPr>
            <a:r>
              <a:rPr lang="de-DE" dirty="0" smtClean="0"/>
              <a:t>Mögliche Stigmatisation des Aufsuchens einer psychiatrischen Facheinrichtung soll vermieden werden.</a:t>
            </a:r>
          </a:p>
          <a:p>
            <a:pPr marL="623888" lvl="1" indent="-358775">
              <a:spcBef>
                <a:spcPts val="4000"/>
              </a:spcBef>
              <a:buFont typeface="Wingdings" charset="2"/>
              <a:buChar char="Ø"/>
            </a:pPr>
            <a:r>
              <a:rPr lang="de-DE" dirty="0" smtClean="0"/>
              <a:t>Der SDIP im Zentrum Luxemburgs ist einfach mit Bus und Bahn zu erreichen, was die Selbständigkeit der jungen Patienten fördert.</a:t>
            </a:r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4180" y="69270"/>
            <a:ext cx="7020000" cy="536352"/>
          </a:xfrm>
        </p:spPr>
        <p:txBody>
          <a:bodyPr/>
          <a:lstStyle/>
          <a:p>
            <a:pPr eaLnBrk="1" hangingPunct="1"/>
            <a:r>
              <a:rPr lang="de-DE" b="1" dirty="0" smtClean="0">
                <a:latin typeface="Tahoma" charset="0"/>
              </a:rPr>
              <a:t>Der SDIP</a:t>
            </a:r>
            <a:endParaRPr lang="de-DE" b="1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0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1091545" y="1410086"/>
            <a:ext cx="8460000" cy="5040000"/>
          </a:xfrm>
        </p:spPr>
        <p:txBody>
          <a:bodyPr/>
          <a:lstStyle/>
          <a:p>
            <a:r>
              <a:rPr lang="de-DE" sz="2400" dirty="0" smtClean="0"/>
              <a:t>Schulpsychologischer Dienst der </a:t>
            </a:r>
            <a:r>
              <a:rPr lang="de-DE" sz="2400" dirty="0" err="1" smtClean="0"/>
              <a:t>Lycéen</a:t>
            </a:r>
            <a:r>
              <a:rPr lang="de-DE" sz="2400" dirty="0" smtClean="0"/>
              <a:t> (</a:t>
            </a:r>
            <a:r>
              <a:rPr lang="de-DE" sz="2400" dirty="0" err="1" smtClean="0"/>
              <a:t>SePAS</a:t>
            </a:r>
            <a:r>
              <a:rPr lang="de-DE" sz="2400" dirty="0" smtClean="0"/>
              <a:t> und </a:t>
            </a:r>
            <a:r>
              <a:rPr lang="de-DE" sz="2400" dirty="0" err="1" smtClean="0"/>
              <a:t>CePAS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Schulmedizin</a:t>
            </a:r>
          </a:p>
          <a:p>
            <a:r>
              <a:rPr lang="de-DE" sz="2400" dirty="0" smtClean="0"/>
              <a:t>Office National de l</a:t>
            </a:r>
            <a:r>
              <a:rPr lang="fr-FR" sz="2400" dirty="0"/>
              <a:t>'</a:t>
            </a:r>
            <a:r>
              <a:rPr lang="de-DE" sz="2400" dirty="0" err="1" smtClean="0"/>
              <a:t>Enfance</a:t>
            </a:r>
            <a:r>
              <a:rPr lang="de-DE" sz="2400" dirty="0" smtClean="0"/>
              <a:t> (ONE)</a:t>
            </a:r>
          </a:p>
          <a:p>
            <a:r>
              <a:rPr lang="de-DE" sz="2400" dirty="0" err="1" smtClean="0"/>
              <a:t>Centres</a:t>
            </a:r>
            <a:r>
              <a:rPr lang="de-DE" sz="2400" dirty="0" smtClean="0"/>
              <a:t> de </a:t>
            </a:r>
            <a:r>
              <a:rPr lang="de-DE" sz="2400" dirty="0" err="1" smtClean="0"/>
              <a:t>Compétences</a:t>
            </a:r>
            <a:r>
              <a:rPr lang="de-DE" sz="2400" dirty="0" smtClean="0"/>
              <a:t> / </a:t>
            </a:r>
            <a:r>
              <a:rPr lang="de-DE" sz="2400" dirty="0" err="1" smtClean="0"/>
              <a:t>Centres</a:t>
            </a:r>
            <a:r>
              <a:rPr lang="de-DE" sz="2400" dirty="0" smtClean="0"/>
              <a:t> </a:t>
            </a:r>
            <a:r>
              <a:rPr lang="de-DE" sz="2400" dirty="0" err="1" smtClean="0"/>
              <a:t>socio-thérapeutiques</a:t>
            </a:r>
            <a:endParaRPr lang="de-DE" sz="2400" dirty="0" smtClean="0"/>
          </a:p>
          <a:p>
            <a:r>
              <a:rPr lang="de-DE" sz="2400" dirty="0" smtClean="0"/>
              <a:t>Vollstationäre Jugendhilfeeinrichtungen („Foyers“)/Internate</a:t>
            </a:r>
          </a:p>
          <a:p>
            <a:r>
              <a:rPr lang="de-DE" sz="2400" dirty="0" smtClean="0"/>
              <a:t>Niedergelassene Kinder- und Hausärzte</a:t>
            </a:r>
          </a:p>
          <a:p>
            <a:r>
              <a:rPr lang="de-DE" sz="2400" dirty="0" smtClean="0"/>
              <a:t>Andere Services (</a:t>
            </a:r>
            <a:r>
              <a:rPr lang="de-DE" sz="2400" dirty="0" err="1" smtClean="0"/>
              <a:t>Psy</a:t>
            </a:r>
            <a:r>
              <a:rPr lang="de-DE" sz="2400" dirty="0" smtClean="0"/>
              <a:t> </a:t>
            </a:r>
            <a:r>
              <a:rPr lang="de-DE" sz="2400" dirty="0" err="1" smtClean="0"/>
              <a:t>Jeunes</a:t>
            </a:r>
            <a:r>
              <a:rPr lang="de-DE" sz="2400" dirty="0" smtClean="0"/>
              <a:t>, Omega 90, ALUPSE etc.)</a:t>
            </a:r>
          </a:p>
          <a:p>
            <a:endParaRPr lang="de-DE" sz="2400" dirty="0" smtClean="0"/>
          </a:p>
          <a:p>
            <a:r>
              <a:rPr lang="de-DE" sz="2400" dirty="0" smtClean="0"/>
              <a:t>Persönliche Initiative der jungen Patienten bzw. ihrer Erziehungsberechtigten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4180" y="558815"/>
            <a:ext cx="7020000" cy="359137"/>
          </a:xfrm>
        </p:spPr>
        <p:txBody>
          <a:bodyPr/>
          <a:lstStyle/>
          <a:p>
            <a:r>
              <a:rPr lang="de-DE" sz="2000" dirty="0" smtClean="0">
                <a:latin typeface="Tahoma" charset="0"/>
              </a:rPr>
              <a:t>Zuweisungen</a:t>
            </a:r>
            <a:endParaRPr lang="de-DE" sz="2000" dirty="0">
              <a:latin typeface="Tahoma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4180" y="69270"/>
            <a:ext cx="7020000" cy="536352"/>
          </a:xfrm>
        </p:spPr>
        <p:txBody>
          <a:bodyPr/>
          <a:lstStyle/>
          <a:p>
            <a:pPr eaLnBrk="1" hangingPunct="1"/>
            <a:r>
              <a:rPr lang="de-DE" b="1" dirty="0" smtClean="0">
                <a:latin typeface="Tahoma" charset="0"/>
              </a:rPr>
              <a:t>Der SDIP</a:t>
            </a:r>
            <a:endParaRPr lang="de-DE" b="1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1080000" y="1363906"/>
            <a:ext cx="8460000" cy="5040000"/>
          </a:xfrm>
        </p:spPr>
        <p:txBody>
          <a:bodyPr/>
          <a:lstStyle/>
          <a:p>
            <a:r>
              <a:rPr lang="de-DE" sz="2000" dirty="0" smtClean="0">
                <a:latin typeface="Arial"/>
                <a:cs typeface="Arial"/>
              </a:rPr>
              <a:t>Ersttermin mit Dipl.-Psychologin, Dipl.-Pädagoge und Facharzt:</a:t>
            </a:r>
          </a:p>
          <a:p>
            <a:pPr lvl="1">
              <a:spcBef>
                <a:spcPts val="1100"/>
              </a:spcBef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Klärung Vorstellungsgründe/Auftrag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Gemeinsame Besprechung und Entscheidung, ob eine Betreuung im SDIP sinnvoll erscheint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Ggf. Weitervermittlung an externe Partner</a:t>
            </a:r>
          </a:p>
          <a:p>
            <a:pPr>
              <a:spcBef>
                <a:spcPts val="2200"/>
              </a:spcBef>
            </a:pPr>
            <a:r>
              <a:rPr lang="de-DE" sz="2000" dirty="0" smtClean="0">
                <a:latin typeface="Arial"/>
                <a:cs typeface="Arial"/>
              </a:rPr>
              <a:t>Diagnostik:</a:t>
            </a:r>
          </a:p>
          <a:p>
            <a:pPr lvl="1">
              <a:spcBef>
                <a:spcPts val="1100"/>
              </a:spcBef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Verhaltensbeobachtung im persönlichen Kontakt 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Fragebögen (Patienten, Eltern, Lehrer)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Psychodiagnostische Testungen (u.a. Intelligenz, Konzentration, Planifikation, Depression/Angst/Zwang, Persönlichkeit, Familiensystem, </a:t>
            </a:r>
            <a:r>
              <a:rPr lang="de-DE" sz="2000" dirty="0" err="1" smtClean="0">
                <a:latin typeface="Arial"/>
                <a:cs typeface="Arial"/>
              </a:rPr>
              <a:t>Copingstrategien</a:t>
            </a:r>
            <a:r>
              <a:rPr lang="de-DE" sz="2000" dirty="0" smtClean="0">
                <a:latin typeface="Arial"/>
                <a:cs typeface="Arial"/>
              </a:rPr>
              <a:t> u.v.m.)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Medizinische Diagnostik (Labor, EKG, EEG, ggf. Endokrinologie u.a.)</a:t>
            </a:r>
          </a:p>
          <a:p>
            <a:endParaRPr lang="de-DE" sz="2000" dirty="0">
              <a:latin typeface="Arial"/>
              <a:cs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180" y="558815"/>
            <a:ext cx="7020000" cy="359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299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065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831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59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36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13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Tahoma" charset="0"/>
              </a:rPr>
              <a:t>Therapiekonzept (1)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4180" y="69270"/>
            <a:ext cx="7020000" cy="536352"/>
          </a:xfrm>
        </p:spPr>
        <p:txBody>
          <a:bodyPr/>
          <a:lstStyle/>
          <a:p>
            <a:pPr eaLnBrk="1" hangingPunct="1"/>
            <a:r>
              <a:rPr lang="de-DE" b="1" dirty="0" smtClean="0">
                <a:latin typeface="Tahoma" charset="0"/>
              </a:rPr>
              <a:t>Der SDIP</a:t>
            </a:r>
            <a:endParaRPr lang="de-DE" b="1" dirty="0">
              <a:latin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636" y="3498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0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1080000" y="1363906"/>
            <a:ext cx="8460000" cy="5040000"/>
          </a:xfrm>
        </p:spPr>
        <p:txBody>
          <a:bodyPr/>
          <a:lstStyle/>
          <a:p>
            <a:r>
              <a:rPr lang="de-DE" sz="2000" dirty="0" err="1" smtClean="0">
                <a:latin typeface="Arial"/>
                <a:cs typeface="Arial"/>
              </a:rPr>
              <a:t>Bilan</a:t>
            </a:r>
            <a:r>
              <a:rPr lang="de-DE" sz="2000" dirty="0" smtClean="0">
                <a:latin typeface="Arial"/>
                <a:cs typeface="Arial"/>
              </a:rPr>
              <a:t> mit </a:t>
            </a:r>
            <a:r>
              <a:rPr lang="de-DE" sz="2000" dirty="0">
                <a:latin typeface="Arial"/>
                <a:cs typeface="Arial"/>
              </a:rPr>
              <a:t>Dipl.-Psychologin, Dipl.-Pädagoge und Facharzt: </a:t>
            </a:r>
            <a:endParaRPr lang="de-DE" sz="2000" dirty="0" smtClean="0">
              <a:latin typeface="Arial"/>
              <a:cs typeface="Arial"/>
            </a:endParaRPr>
          </a:p>
          <a:p>
            <a:pPr lvl="1">
              <a:spcBef>
                <a:spcPts val="1100"/>
              </a:spcBef>
              <a:buFont typeface="Wingdings" charset="2"/>
              <a:buChar char="§"/>
            </a:pPr>
            <a:r>
              <a:rPr lang="de-DE" sz="2000" dirty="0">
                <a:latin typeface="Arial"/>
                <a:cs typeface="Arial"/>
              </a:rPr>
              <a:t>Vorstellung der diagnostischen Ergebnisse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>
                <a:latin typeface="Arial"/>
                <a:cs typeface="Arial"/>
              </a:rPr>
              <a:t>Entscheidung</a:t>
            </a:r>
            <a:r>
              <a:rPr lang="de-DE" sz="2000" dirty="0">
                <a:latin typeface="Arial"/>
                <a:cs typeface="Arial"/>
              </a:rPr>
              <a:t>, ob psychotherapeutische/pädagogische/ärztliche Intervention weiter erforderlich und im SDIP </a:t>
            </a:r>
            <a:r>
              <a:rPr lang="de-DE" sz="2000" dirty="0" err="1">
                <a:latin typeface="Arial"/>
                <a:cs typeface="Arial"/>
              </a:rPr>
              <a:t>leistbar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smtClean="0">
                <a:latin typeface="Arial"/>
                <a:cs typeface="Arial"/>
              </a:rPr>
              <a:t>ist</a:t>
            </a:r>
            <a:endParaRPr lang="de-DE" sz="2000" dirty="0"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r>
              <a:rPr lang="de-DE" sz="2000" dirty="0">
                <a:latin typeface="Arial"/>
                <a:cs typeface="Arial"/>
              </a:rPr>
              <a:t>falls ja, Vorschläge bzgl. sinnvoller Behandlungsstrategien, </a:t>
            </a:r>
            <a:r>
              <a:rPr lang="de-DE" sz="2000" dirty="0" smtClean="0">
                <a:latin typeface="Arial"/>
                <a:cs typeface="Arial"/>
              </a:rPr>
              <a:t>z.B</a:t>
            </a:r>
            <a:r>
              <a:rPr lang="de-DE" sz="2000" dirty="0">
                <a:latin typeface="Arial"/>
                <a:cs typeface="Arial"/>
              </a:rPr>
              <a:t>.</a:t>
            </a:r>
            <a:r>
              <a:rPr lang="de-DE" sz="2000" dirty="0" smtClean="0">
                <a:latin typeface="Arial"/>
                <a:cs typeface="Arial"/>
              </a:rPr>
              <a:t>:</a:t>
            </a:r>
          </a:p>
          <a:p>
            <a:pPr lvl="2">
              <a:spcBef>
                <a:spcPts val="1100"/>
              </a:spcBef>
              <a:buFont typeface="Wingdings" charset="2"/>
              <a:buChar char="ü"/>
            </a:pPr>
            <a:r>
              <a:rPr lang="de-DE" dirty="0">
                <a:latin typeface="Arial"/>
                <a:cs typeface="Arial"/>
              </a:rPr>
              <a:t>psychotherapeutische Einzeltherapie </a:t>
            </a:r>
          </a:p>
          <a:p>
            <a:pPr lvl="2">
              <a:buFont typeface="Wingdings" charset="2"/>
              <a:buChar char="ü"/>
            </a:pPr>
            <a:r>
              <a:rPr lang="de-DE" dirty="0">
                <a:latin typeface="Arial"/>
                <a:cs typeface="Arial"/>
              </a:rPr>
              <a:t> (VT, Kunsttherapie, Hypnotherapie, EMDR u.v.m.)</a:t>
            </a:r>
          </a:p>
          <a:p>
            <a:pPr lvl="2">
              <a:buFont typeface="Wingdings" charset="2"/>
              <a:buChar char="ü"/>
            </a:pPr>
            <a:r>
              <a:rPr lang="de-DE" dirty="0">
                <a:latin typeface="Arial"/>
                <a:cs typeface="Arial"/>
              </a:rPr>
              <a:t>-Familientherapie</a:t>
            </a:r>
          </a:p>
          <a:p>
            <a:pPr lvl="2">
              <a:buFont typeface="Wingdings" charset="2"/>
              <a:buChar char="ü"/>
            </a:pPr>
            <a:r>
              <a:rPr lang="de-DE" dirty="0">
                <a:latin typeface="Arial"/>
                <a:cs typeface="Arial"/>
              </a:rPr>
              <a:t>-pädagogische Einzel- oder Gruppenarbeit</a:t>
            </a:r>
          </a:p>
          <a:p>
            <a:pPr lvl="2">
              <a:buFont typeface="Wingdings" charset="2"/>
              <a:buChar char="ü"/>
            </a:pPr>
            <a:r>
              <a:rPr lang="de-DE" dirty="0">
                <a:latin typeface="Arial"/>
                <a:cs typeface="Arial"/>
              </a:rPr>
              <a:t>-Erziehungsberatung</a:t>
            </a:r>
          </a:p>
          <a:p>
            <a:pPr lvl="2">
              <a:buFont typeface="Wingdings" charset="2"/>
              <a:buChar char="ü"/>
            </a:pPr>
            <a:r>
              <a:rPr lang="de-DE" dirty="0">
                <a:latin typeface="Arial"/>
                <a:cs typeface="Arial"/>
              </a:rPr>
              <a:t>-“Home-Treatment“</a:t>
            </a:r>
          </a:p>
          <a:p>
            <a:pPr lvl="2">
              <a:buFont typeface="Wingdings" charset="2"/>
              <a:buChar char="ü"/>
            </a:pPr>
            <a:r>
              <a:rPr lang="de-DE" dirty="0">
                <a:latin typeface="Arial"/>
                <a:cs typeface="Arial"/>
              </a:rPr>
              <a:t>-falls erforderlich medikamentöse Behandlung</a:t>
            </a:r>
          </a:p>
          <a:p>
            <a:pPr lvl="2">
              <a:buFont typeface="Wingdings" charset="2"/>
              <a:buChar char="ü"/>
            </a:pPr>
            <a:endParaRPr lang="de-DE" dirty="0" smtClean="0">
              <a:latin typeface="Arial"/>
              <a:cs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180" y="558815"/>
            <a:ext cx="7020000" cy="359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299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065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831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59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36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13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Tahoma" charset="0"/>
              </a:rPr>
              <a:t>Therapiekonzept </a:t>
            </a:r>
            <a:r>
              <a:rPr lang="de-DE" sz="2000" dirty="0" smtClean="0">
                <a:latin typeface="Tahoma" charset="0"/>
              </a:rPr>
              <a:t>(2)</a:t>
            </a:r>
            <a:endParaRPr lang="de-DE" sz="2000" dirty="0">
              <a:latin typeface="Tahoma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4180" y="69270"/>
            <a:ext cx="7020000" cy="536352"/>
          </a:xfrm>
        </p:spPr>
        <p:txBody>
          <a:bodyPr/>
          <a:lstStyle/>
          <a:p>
            <a:pPr eaLnBrk="1" hangingPunct="1"/>
            <a:r>
              <a:rPr lang="de-DE" b="1" dirty="0" smtClean="0">
                <a:latin typeface="Tahoma" charset="0"/>
              </a:rPr>
              <a:t>Der SDIP</a:t>
            </a:r>
            <a:endParaRPr lang="de-DE" b="1" dirty="0">
              <a:latin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636" y="3498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4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1126180" y="1490901"/>
            <a:ext cx="8460000" cy="504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sz="2800" smtClean="0"/>
              <a:t>Aufmerksamkeitsstörungen mit/ohne Hyperaktivität (ADS/ADHS)</a:t>
            </a:r>
          </a:p>
          <a:p>
            <a:pPr>
              <a:spcAft>
                <a:spcPts val="600"/>
              </a:spcAft>
            </a:pPr>
            <a:r>
              <a:rPr lang="de-DE" sz="2800" smtClean="0"/>
              <a:t>Störungen des Sozialverhaltens</a:t>
            </a:r>
          </a:p>
          <a:p>
            <a:pPr>
              <a:spcAft>
                <a:spcPts val="600"/>
              </a:spcAft>
            </a:pPr>
            <a:r>
              <a:rPr lang="de-DE" sz="2800" smtClean="0"/>
              <a:t>Schulverweigerung</a:t>
            </a:r>
          </a:p>
          <a:p>
            <a:pPr>
              <a:spcAft>
                <a:spcPts val="600"/>
              </a:spcAft>
            </a:pPr>
            <a:r>
              <a:rPr lang="de-DE" sz="2800" smtClean="0"/>
              <a:t>Emotionale Störungen (v.a. depressive Entwicklungen, Ängste)</a:t>
            </a:r>
          </a:p>
          <a:p>
            <a:pPr>
              <a:spcAft>
                <a:spcPts val="600"/>
              </a:spcAft>
            </a:pPr>
            <a:r>
              <a:rPr lang="de-DE" sz="2800" smtClean="0"/>
              <a:t>Erlebnisreaktive Störungen</a:t>
            </a:r>
          </a:p>
          <a:p>
            <a:pPr>
              <a:spcAft>
                <a:spcPts val="600"/>
              </a:spcAft>
            </a:pPr>
            <a:r>
              <a:rPr lang="de-DE" sz="2800" smtClean="0"/>
              <a:t>Bindungsstörungen</a:t>
            </a:r>
            <a:endParaRPr lang="de-DE" sz="28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180" y="558815"/>
            <a:ext cx="7020000" cy="359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299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065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831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59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36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13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>
                <a:latin typeface="Tahoma" charset="0"/>
              </a:rPr>
              <a:t>Häufigste Krankheitsbilder</a:t>
            </a:r>
            <a:endParaRPr lang="de-DE" sz="2000" dirty="0"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34180" y="69270"/>
            <a:ext cx="7020000" cy="5363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b="1" dirty="0" smtClean="0">
                <a:latin typeface="Tahoma" charset="0"/>
              </a:rPr>
              <a:t>Der SDIP</a:t>
            </a:r>
            <a:endParaRPr lang="de-DE" b="1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1080000" y="1433176"/>
            <a:ext cx="8460000" cy="5040000"/>
          </a:xfrm>
        </p:spPr>
        <p:txBody>
          <a:bodyPr/>
          <a:lstStyle/>
          <a:p>
            <a:r>
              <a:rPr lang="de-DE" sz="2000" dirty="0" smtClean="0"/>
              <a:t>Kinder- und Jugendpsychiatrie lebt vom Austausch und von der Zusammenarbeit der beteiligten Professionellen:</a:t>
            </a:r>
          </a:p>
          <a:p>
            <a:pPr lvl="1">
              <a:buFont typeface="Wingdings" charset="2"/>
              <a:buChar char="§"/>
            </a:pPr>
            <a:r>
              <a:rPr lang="de-DE" sz="2000" dirty="0" smtClean="0"/>
              <a:t>Ausbau der Vernetzung mit anderen Einrichtungen des Sektors</a:t>
            </a:r>
          </a:p>
          <a:p>
            <a:pPr>
              <a:spcBef>
                <a:spcPts val="1600"/>
              </a:spcBef>
            </a:pPr>
            <a:r>
              <a:rPr lang="de-DE" sz="2000" dirty="0" smtClean="0"/>
              <a:t>Früherkennung fängt im Kindesalter an: Angebot für Schüler der Primärschulen?</a:t>
            </a:r>
          </a:p>
          <a:p>
            <a:pPr>
              <a:spcBef>
                <a:spcPts val="1600"/>
              </a:spcBef>
            </a:pPr>
            <a:r>
              <a:rPr lang="de-DE" sz="2000" dirty="0" smtClean="0"/>
              <a:t>Ausbau „Home-School-Treatment“: aufsuchende Hilfe dort, wo Probleme entstehen (z.B. Schule, Familie)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2400" i="1" dirty="0" smtClean="0"/>
              <a:t>„Prävention ist die Zukunft der Medizin – </a:t>
            </a:r>
            <a:br>
              <a:rPr lang="de-DE" sz="2400" i="1" dirty="0" smtClean="0"/>
            </a:br>
            <a:r>
              <a:rPr lang="de-DE" sz="2400" i="1" dirty="0" smtClean="0"/>
              <a:t> sie war es immer, und sie wird es immer sein“</a:t>
            </a:r>
          </a:p>
          <a:p>
            <a:pPr marL="0" lvl="1" indent="0">
              <a:spcBef>
                <a:spcPts val="1100"/>
              </a:spcBef>
              <a:buNone/>
            </a:pPr>
            <a:r>
              <a:rPr lang="de-DE" sz="1800" dirty="0" smtClean="0">
                <a:latin typeface="Times New Roman" charset="0"/>
              </a:rPr>
              <a:t>Gerhard Kocher (*1939)</a:t>
            </a:r>
            <a:br>
              <a:rPr lang="de-DE" sz="1800" dirty="0" smtClean="0">
                <a:latin typeface="Times New Roman" charset="0"/>
              </a:rPr>
            </a:br>
            <a:r>
              <a:rPr lang="de-DE" sz="1800" dirty="0" smtClean="0">
                <a:latin typeface="Times New Roman" charset="0"/>
              </a:rPr>
              <a:t>Schweizer Politologe, Gesundheitsökonom, Aphoristiker</a:t>
            </a:r>
            <a:endParaRPr lang="de-DE" sz="1800" i="1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180" y="558815"/>
            <a:ext cx="7020000" cy="359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299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065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831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59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336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13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smtClean="0">
                <a:latin typeface="Tahoma" charset="0"/>
              </a:rPr>
              <a:t>Ausblick</a:t>
            </a:r>
            <a:endParaRPr lang="de-DE" sz="2000">
              <a:latin typeface="Tahoma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34180" y="69270"/>
            <a:ext cx="7020000" cy="5363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b="1" smtClean="0">
                <a:latin typeface="Tahoma" charset="0"/>
              </a:rPr>
              <a:t>Der SDIP</a:t>
            </a:r>
            <a:endParaRPr lang="de-DE" b="1">
              <a:latin typeface="Tahoma" charset="0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82" y="4162137"/>
            <a:ext cx="152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07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896" y="2474997"/>
            <a:ext cx="6452944" cy="854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2021:</a:t>
            </a:r>
          </a:p>
          <a:p>
            <a:pPr>
              <a:spcBef>
                <a:spcPts val="300"/>
              </a:spcBef>
            </a:pPr>
            <a:r>
              <a:rPr lang="fr-FR" sz="16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Psychosomatische</a:t>
            </a:r>
            <a:r>
              <a:rPr lang="fr-FR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MEDIZIN</a:t>
            </a:r>
            <a:endParaRPr lang="fr-FR" sz="1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fr-FR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Salima</a:t>
            </a: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AARAB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1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62F2F155-EDE5-4629-8BD9-EA16CFA90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71504"/>
              </p:ext>
            </p:extLst>
          </p:nvPr>
        </p:nvGraphicFramePr>
        <p:xfrm>
          <a:off x="1357743" y="2530764"/>
          <a:ext cx="6351908" cy="2178256"/>
        </p:xfrm>
        <a:graphic>
          <a:graphicData uri="http://schemas.openxmlformats.org/drawingml/2006/table">
            <a:tbl>
              <a:tblPr/>
              <a:tblGrid>
                <a:gridCol w="387526">
                  <a:extLst>
                    <a:ext uri="{9D8B030D-6E8A-4147-A177-3AD203B41FA5}">
                      <a16:colId xmlns="" xmlns:a16="http://schemas.microsoft.com/office/drawing/2014/main" val="1923699205"/>
                    </a:ext>
                  </a:extLst>
                </a:gridCol>
                <a:gridCol w="25400">
                  <a:extLst>
                    <a:ext uri="{9D8B030D-6E8A-4147-A177-3AD203B41FA5}">
                      <a16:colId xmlns="" xmlns:a16="http://schemas.microsoft.com/office/drawing/2014/main" val="3161419586"/>
                    </a:ext>
                  </a:extLst>
                </a:gridCol>
                <a:gridCol w="5793924">
                  <a:extLst>
                    <a:ext uri="{9D8B030D-6E8A-4147-A177-3AD203B41FA5}">
                      <a16:colId xmlns="" xmlns:a16="http://schemas.microsoft.com/office/drawing/2014/main" val="2690174487"/>
                    </a:ext>
                  </a:extLst>
                </a:gridCol>
                <a:gridCol w="145058">
                  <a:extLst>
                    <a:ext uri="{9D8B030D-6E8A-4147-A177-3AD203B41FA5}">
                      <a16:colId xmlns="" xmlns:a16="http://schemas.microsoft.com/office/drawing/2014/main" val="1072018769"/>
                    </a:ext>
                  </a:extLst>
                </a:gridCol>
              </a:tblGrid>
              <a:tr h="415506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176244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715803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1580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158038" algn="l"/>
                        </a:tabLst>
                      </a:pP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49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5" marR="89532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9060536"/>
                  </a:ext>
                </a:extLst>
              </a:tr>
              <a:tr h="37759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LU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76244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|</a:t>
                      </a: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Nutzerprogramm</a:t>
                      </a: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49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5" marR="89532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1054372"/>
                  </a:ext>
                </a:extLst>
              </a:tr>
              <a:tr h="37759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LU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76244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|</a:t>
                      </a: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Pläne</a:t>
                      </a: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49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900" b="0" i="0" u="none" strike="noStrike" cap="none" normalizeH="0" baseline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5" marR="89532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0434450"/>
                  </a:ext>
                </a:extLst>
              </a:tr>
              <a:tr h="37759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LU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176244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|</a:t>
                      </a: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Termine</a:t>
                      </a: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49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5" marR="89532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213334"/>
                  </a:ext>
                </a:extLst>
              </a:tr>
              <a:tr h="37759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176244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49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5" marR="89532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1877455"/>
                  </a:ext>
                </a:extLst>
              </a:tr>
              <a:tr h="24804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176244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LU" altLang="de-DE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49" marR="0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de-DE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47E8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endParaRPr kumimoji="0" lang="fr-LU" altLang="de-DE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447E8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525" marR="89532" marT="44740" marB="44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195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579725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8D654E2-F873-A747-B915-4EAC83AF4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Kinder- und Jugendpsychosomatik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08095A20-6952-754E-B731-B84F3E39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40</a:t>
            </a:fld>
            <a:endParaRPr lang="fr-L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E5674748-3975-FB40-AC4F-02BDA982B0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  <a:p>
            <a:r>
              <a:rPr lang="fr-FR" sz="2000" dirty="0" smtClean="0"/>
              <a:t>« Des réseaux de compétences pourront être créés afin d’assurer la prise en charge interdisciplinaire des patients atteints des pathologies ou groupes de pathologies suivants: […] maladies psychosomatiques</a:t>
            </a:r>
            <a:r>
              <a:rPr lang="fr-FR" sz="2000" dirty="0"/>
              <a:t> »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900" dirty="0" smtClean="0"/>
              <a:t/>
            </a:r>
            <a:br>
              <a:rPr lang="fr-FR" sz="900" dirty="0" smtClean="0"/>
            </a:br>
            <a:r>
              <a:rPr lang="fr-FR" sz="1400" dirty="0" smtClean="0"/>
              <a:t>(</a:t>
            </a:r>
            <a:r>
              <a:rPr lang="fr-FR" sz="1400" dirty="0"/>
              <a:t>Loi du 8 mars 2018 relative aux établissements hospitaliers et à la planification hospitalière)</a:t>
            </a:r>
            <a:endParaRPr lang="fr-FR" sz="1400" dirty="0" smtClean="0"/>
          </a:p>
          <a:p>
            <a:pPr>
              <a:spcBef>
                <a:spcPts val="2200"/>
              </a:spcBef>
            </a:pPr>
            <a:r>
              <a:rPr lang="de-DE" sz="2000" dirty="0" smtClean="0"/>
              <a:t>Ziel </a:t>
            </a:r>
            <a:r>
              <a:rPr lang="de-DE" sz="2000" dirty="0"/>
              <a:t>ist die Schaffung einer kinder- und jugendpsychosomatischen Einheit, </a:t>
            </a:r>
            <a:r>
              <a:rPr lang="de-DE" sz="2000" dirty="0" smtClean="0"/>
              <a:t>die:</a:t>
            </a:r>
          </a:p>
          <a:p>
            <a:pPr lvl="1">
              <a:spcBef>
                <a:spcPts val="1000"/>
              </a:spcBef>
            </a:pPr>
            <a:r>
              <a:rPr lang="de-DE" sz="2000" dirty="0" smtClean="0"/>
              <a:t>die </a:t>
            </a:r>
            <a:r>
              <a:rPr lang="de-DE" sz="2000" b="1" dirty="0"/>
              <a:t>psychosozialen</a:t>
            </a:r>
            <a:r>
              <a:rPr lang="de-DE" sz="2000" dirty="0"/>
              <a:t> neben den </a:t>
            </a:r>
            <a:r>
              <a:rPr lang="de-DE" sz="2000" b="1" dirty="0"/>
              <a:t>biologischen</a:t>
            </a:r>
            <a:r>
              <a:rPr lang="de-DE" sz="2000" dirty="0"/>
              <a:t> Faktoren beachtet; </a:t>
            </a:r>
            <a:endParaRPr lang="de-DE" sz="2000" dirty="0" smtClean="0"/>
          </a:p>
          <a:p>
            <a:pPr lvl="1">
              <a:spcBef>
                <a:spcPts val="400"/>
              </a:spcBef>
            </a:pPr>
            <a:r>
              <a:rPr lang="de-DE" sz="2000" dirty="0" smtClean="0"/>
              <a:t>all </a:t>
            </a:r>
            <a:r>
              <a:rPr lang="de-DE" sz="2000" dirty="0"/>
              <a:t>diese Aspekte in der </a:t>
            </a:r>
            <a:r>
              <a:rPr lang="de-DE" sz="2000" b="1" dirty="0"/>
              <a:t>ganzheitlichen</a:t>
            </a:r>
            <a:r>
              <a:rPr lang="de-DE" sz="2000" dirty="0"/>
              <a:t> Versorgung </a:t>
            </a:r>
            <a:r>
              <a:rPr lang="de-DE" sz="2000" dirty="0" smtClean="0"/>
              <a:t>gewährleistet;</a:t>
            </a:r>
          </a:p>
          <a:p>
            <a:pPr lvl="1">
              <a:spcBef>
                <a:spcPts val="400"/>
              </a:spcBef>
            </a:pPr>
            <a:r>
              <a:rPr lang="de-DE" sz="2000" dirty="0"/>
              <a:t>Kinder- und Jugendpsychosomatik als </a:t>
            </a:r>
            <a:r>
              <a:rPr lang="de-DE" sz="2000" b="1" dirty="0"/>
              <a:t>Schnittstelle</a:t>
            </a:r>
            <a:r>
              <a:rPr lang="de-DE" sz="2000" dirty="0"/>
              <a:t> zwischen der Pädiatrie und der </a:t>
            </a:r>
            <a:r>
              <a:rPr lang="de-DE" sz="2000" dirty="0" smtClean="0"/>
              <a:t>Jugendpsychiatrie sieht;</a:t>
            </a:r>
          </a:p>
          <a:p>
            <a:pPr lvl="1">
              <a:spcBef>
                <a:spcPts val="400"/>
              </a:spcBef>
            </a:pPr>
            <a:r>
              <a:rPr lang="de-DE" sz="2000" dirty="0"/>
              <a:t>bestmögliche, fächerübergreifende Versorgung </a:t>
            </a:r>
            <a:r>
              <a:rPr lang="de-DE" sz="2000" dirty="0" smtClean="0"/>
              <a:t>ermöglicht. </a:t>
            </a:r>
            <a:endParaRPr lang="de-DE" sz="2000" dirty="0"/>
          </a:p>
          <a:p>
            <a:pPr lvl="1">
              <a:spcBef>
                <a:spcPts val="2200"/>
              </a:spcBef>
            </a:pPr>
            <a:endParaRPr lang="de-DE" dirty="0"/>
          </a:p>
          <a:p>
            <a:pPr lvl="1">
              <a:spcBef>
                <a:spcPts val="2200"/>
              </a:spcBef>
            </a:pPr>
            <a:endParaRPr lang="de-DE" dirty="0"/>
          </a:p>
          <a:p>
            <a:pPr>
              <a:spcBef>
                <a:spcPts val="2200"/>
              </a:spcBef>
            </a:pPr>
            <a:endParaRPr lang="de-DE" dirty="0">
              <a:solidFill>
                <a:srgbClr val="293C66"/>
              </a:solidFill>
              <a:latin typeface="Gotham Narrow Medium" pitchFamily="50" charset="0"/>
              <a:cs typeface="+mn-cs"/>
            </a:endParaRPr>
          </a:p>
        </p:txBody>
      </p:sp>
      <p:sp>
        <p:nvSpPr>
          <p:cNvPr id="8" name="Untertitel 7">
            <a:extLst>
              <a:ext uri="{FF2B5EF4-FFF2-40B4-BE49-F238E27FC236}">
                <a16:creationId xmlns="" xmlns:a16="http://schemas.microsoft.com/office/drawing/2014/main" id="{F2841FD2-7DB5-7547-B50E-BE0FFA033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999" y="558815"/>
            <a:ext cx="8348545" cy="359137"/>
          </a:xfrm>
        </p:spPr>
        <p:txBody>
          <a:bodyPr/>
          <a:lstStyle/>
          <a:p>
            <a:r>
              <a:rPr lang="de-DE" dirty="0" smtClean="0"/>
              <a:t>Schnittstelle zwischen Pädiatrie und Jugendpsychiatrie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67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21764ED-520F-9B48-9EE4-08855D925F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Zu behandelnde Krankheitsbilder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E789DEA3-63B4-FF43-8A1B-7456166FA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8591000" cy="359137"/>
          </a:xfrm>
        </p:spPr>
        <p:txBody>
          <a:bodyPr/>
          <a:lstStyle/>
          <a:p>
            <a:r>
              <a:rPr lang="de-DE" dirty="0" smtClean="0"/>
              <a:t>Körperliche Erkrankungen mit psychischen Begleitsymptomen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FD90900-C49F-1649-9706-15ABD5C3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41</a:t>
            </a:fld>
            <a:endParaRPr lang="fr-L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CE9F4083-E674-2045-981F-5AE7597781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41460" y="1179186"/>
            <a:ext cx="8460000" cy="5040000"/>
          </a:xfrm>
        </p:spPr>
        <p:txBody>
          <a:bodyPr/>
          <a:lstStyle/>
          <a:p>
            <a:pPr lvl="1">
              <a:buFont typeface="Wingdings" pitchFamily="2" charset="2"/>
              <a:buChar char="ü"/>
            </a:pPr>
            <a:endParaRPr lang="de-DE" dirty="0"/>
          </a:p>
          <a:p>
            <a:pPr lvl="1">
              <a:buFont typeface="Wingdings" pitchFamily="2" charset="2"/>
              <a:buChar char="ü"/>
            </a:pPr>
            <a:r>
              <a:rPr lang="de-DE" b="1" dirty="0"/>
              <a:t>Chronische körperliche Erkrankungen</a:t>
            </a:r>
            <a:r>
              <a:rPr lang="de-DE" dirty="0"/>
              <a:t>, z.B.: Diabetes mellitus, Chronische entzündliche Darmerkrankungen, Asthma bronchiale, Schmerzerkrankungen, Mukoviszidose, Rheumatische Erkrankungen, Krebserkrankungen</a:t>
            </a:r>
            <a:endParaRPr lang="de-LU" sz="2800" dirty="0"/>
          </a:p>
          <a:p>
            <a:pPr lvl="1">
              <a:spcBef>
                <a:spcPts val="1700"/>
              </a:spcBef>
              <a:buFont typeface="Wingdings" pitchFamily="2" charset="2"/>
              <a:buChar char="ü"/>
            </a:pPr>
            <a:r>
              <a:rPr lang="de-DE" b="1" dirty="0"/>
              <a:t>Schwerwiegende medizinische Eingriffe</a:t>
            </a:r>
            <a:r>
              <a:rPr lang="de-DE" dirty="0"/>
              <a:t>, z.B.: Organtransplantationen, Wiederholte schwerwiegende Operationen, Längere wiederholte Klinikaufenthalte </a:t>
            </a:r>
            <a:endParaRPr lang="de-LU" sz="2800" dirty="0"/>
          </a:p>
          <a:p>
            <a:pPr lvl="1">
              <a:spcBef>
                <a:spcPts val="1700"/>
              </a:spcBef>
              <a:buFont typeface="Wingdings" pitchFamily="2" charset="2"/>
              <a:buChar char="ü"/>
            </a:pPr>
            <a:r>
              <a:rPr lang="de-DE" b="1" dirty="0"/>
              <a:t>Genetische Syndrome</a:t>
            </a:r>
            <a:r>
              <a:rPr lang="de-DE" dirty="0"/>
              <a:t>, Wachstumsstörungen und andere hormonelle Störungen bzw. Entwicklungsverzögerungen</a:t>
            </a:r>
            <a:endParaRPr lang="de-LU" sz="2800" dirty="0"/>
          </a:p>
          <a:p>
            <a:pPr lvl="0"/>
            <a:endParaRPr lang="de-LU" sz="2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83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29DEAD-1E22-3349-9314-1B2F58579D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Zu behandelnde </a:t>
            </a:r>
            <a:r>
              <a:rPr lang="de-DE" b="1" dirty="0" smtClean="0"/>
              <a:t>Krankheitsbilder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F2CF6387-308E-7C41-8C57-ED4EDBE5F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8002182" cy="359137"/>
          </a:xfrm>
        </p:spPr>
        <p:txBody>
          <a:bodyPr/>
          <a:lstStyle/>
          <a:p>
            <a:r>
              <a:rPr lang="de-DE" dirty="0" smtClean="0"/>
              <a:t>Psychische Krankheiten mit körperlichen Beschwerden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1D8C81A8-12D1-8D49-8E0F-47E37AB4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42</a:t>
            </a:fld>
            <a:endParaRPr lang="fr-L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22BB3BDE-DC08-9247-83C5-A8BF6A5FD5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80000" y="1375451"/>
            <a:ext cx="8460000" cy="5040000"/>
          </a:xfrm>
        </p:spPr>
        <p:txBody>
          <a:bodyPr/>
          <a:lstStyle/>
          <a:p>
            <a:pPr lvl="0"/>
            <a:r>
              <a:rPr lang="de-DE" sz="2400" b="1" dirty="0" smtClean="0"/>
              <a:t>Körperliche</a:t>
            </a:r>
            <a:r>
              <a:rPr lang="de-DE" sz="2400" dirty="0" smtClean="0"/>
              <a:t> </a:t>
            </a:r>
            <a:r>
              <a:rPr lang="de-DE" sz="2400" dirty="0"/>
              <a:t>Beschwerden oder </a:t>
            </a:r>
            <a:r>
              <a:rPr lang="de-DE" sz="2400" dirty="0" smtClean="0"/>
              <a:t>Auswirkungen, z.B. bei:</a:t>
            </a:r>
            <a:endParaRPr lang="de-LU" sz="3200" dirty="0"/>
          </a:p>
          <a:p>
            <a:pPr lvl="1">
              <a:spcBef>
                <a:spcPts val="1100"/>
              </a:spcBef>
              <a:buFont typeface="Wingdings" charset="2"/>
              <a:buChar char="§"/>
            </a:pPr>
            <a:r>
              <a:rPr lang="de-DE" sz="2000" dirty="0"/>
              <a:t>Störungen bei denen Patienten sich von sich selbst, der Welt und dem Körper entfremdet fühlen (</a:t>
            </a:r>
            <a:r>
              <a:rPr lang="de-DE" sz="2000" b="1" dirty="0"/>
              <a:t>Dissoziative Störungen</a:t>
            </a:r>
            <a:r>
              <a:rPr lang="de-DE" sz="2000" dirty="0"/>
              <a:t>)</a:t>
            </a:r>
            <a:endParaRPr lang="de-LU" sz="2000" dirty="0"/>
          </a:p>
          <a:p>
            <a:pPr lvl="1">
              <a:buFont typeface="Wingdings" charset="2"/>
              <a:buChar char="§"/>
            </a:pPr>
            <a:r>
              <a:rPr lang="de-DE" sz="2000" dirty="0"/>
              <a:t>Störungen die wie eine „Krankheit des Körpers oder Nervensystems wirken, bei denen jedoch psychische Belastungen wesentlich sind (</a:t>
            </a:r>
            <a:r>
              <a:rPr lang="de-DE" sz="2000" b="1" dirty="0"/>
              <a:t>somatoforme Störungen</a:t>
            </a:r>
            <a:r>
              <a:rPr lang="de-DE" sz="2000" dirty="0"/>
              <a:t>)</a:t>
            </a:r>
            <a:endParaRPr lang="de-LU" sz="2000" dirty="0"/>
          </a:p>
          <a:p>
            <a:pPr lvl="1">
              <a:buFont typeface="Wingdings" charset="2"/>
              <a:buChar char="§"/>
            </a:pPr>
            <a:r>
              <a:rPr lang="de-DE" sz="2000" dirty="0"/>
              <a:t>Verhaltensauffälligkeiten mit körperlichen Störungen und Faktoren (z.B. Essstörungen, wie </a:t>
            </a:r>
            <a:r>
              <a:rPr lang="de-DE" sz="2000" b="1" dirty="0"/>
              <a:t>Anorexie</a:t>
            </a:r>
            <a:r>
              <a:rPr lang="de-DE" sz="2000" dirty="0"/>
              <a:t>, Bulimie, </a:t>
            </a:r>
            <a:r>
              <a:rPr lang="de-DE" sz="2000" b="1" dirty="0"/>
              <a:t>Adipositas</a:t>
            </a:r>
            <a:r>
              <a:rPr lang="de-DE" sz="2000" dirty="0"/>
              <a:t>, Binge-</a:t>
            </a:r>
            <a:r>
              <a:rPr lang="de-DE" sz="2000" dirty="0" err="1"/>
              <a:t>Eating</a:t>
            </a:r>
            <a:r>
              <a:rPr lang="de-DE" sz="2000" dirty="0"/>
              <a:t>)</a:t>
            </a:r>
            <a:endParaRPr lang="de-LU" sz="2000" dirty="0"/>
          </a:p>
          <a:p>
            <a:pPr lvl="1">
              <a:buFont typeface="Wingdings" charset="2"/>
              <a:buChar char="§"/>
            </a:pPr>
            <a:r>
              <a:rPr lang="de-DE" sz="2000" dirty="0"/>
              <a:t>Nicht-organische </a:t>
            </a:r>
            <a:r>
              <a:rPr lang="de-DE" sz="2000" b="1" dirty="0"/>
              <a:t>Schlafstörungen</a:t>
            </a:r>
            <a:endParaRPr lang="de-LU" sz="2000" b="1" dirty="0"/>
          </a:p>
          <a:p>
            <a:pPr lvl="1">
              <a:buFont typeface="Wingdings" charset="2"/>
              <a:buChar char="§"/>
            </a:pPr>
            <a:r>
              <a:rPr lang="de-DE" sz="2000" dirty="0"/>
              <a:t>Sonstige Verhaltens- und emotionale Störungen mit Beginn in der Kindheit und Jugend (Ausscheidungsstörungen wie </a:t>
            </a:r>
            <a:r>
              <a:rPr lang="de-DE" sz="2000" b="1" dirty="0"/>
              <a:t>Einnässen</a:t>
            </a:r>
            <a:r>
              <a:rPr lang="de-DE" sz="2000" dirty="0"/>
              <a:t> und </a:t>
            </a:r>
            <a:r>
              <a:rPr lang="de-DE" sz="2000" b="1" dirty="0"/>
              <a:t>Einkoten</a:t>
            </a:r>
            <a:r>
              <a:rPr lang="de-DE" sz="2000" dirty="0"/>
              <a:t> und Regulationsstörungen)</a:t>
            </a:r>
          </a:p>
          <a:p>
            <a:pPr lvl="1"/>
            <a:endParaRPr lang="de-LU" sz="2000" dirty="0"/>
          </a:p>
          <a:p>
            <a:pPr lvl="0"/>
            <a:r>
              <a:rPr lang="de-DE" sz="2000" dirty="0"/>
              <a:t>Fälle von </a:t>
            </a:r>
            <a:r>
              <a:rPr lang="de-DE" sz="2400" b="1" dirty="0"/>
              <a:t>Kindesmisshandlung</a:t>
            </a:r>
            <a:r>
              <a:rPr lang="de-DE" sz="2000" dirty="0"/>
              <a:t> und </a:t>
            </a:r>
            <a:r>
              <a:rPr lang="de-DE" sz="2400" b="1" dirty="0"/>
              <a:t>sexuellem </a:t>
            </a:r>
            <a:r>
              <a:rPr lang="de-DE" sz="2400" b="1" dirty="0" smtClean="0"/>
              <a:t>Missbrauch</a:t>
            </a:r>
            <a:endParaRPr lang="de-LU" sz="2400" b="1" dirty="0"/>
          </a:p>
        </p:txBody>
      </p:sp>
    </p:spTree>
    <p:extLst>
      <p:ext uri="{BB962C8B-B14F-4D97-AF65-F5344CB8AC3E}">
        <p14:creationId xmlns:p14="http://schemas.microsoft.com/office/powerpoint/2010/main" val="968474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6E222A7-CF1B-614F-B540-7A821A007A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Kinder- und Jugendpsychosomatik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EBDEC681-E01A-4A4F-92D8-63EA1A56D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Zugangswege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AE8AA1B-838B-EC4A-B6E4-15085E6C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43</a:t>
            </a:fld>
            <a:endParaRPr lang="fr-LU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="" xmlns:a16="http://schemas.microsoft.com/office/drawing/2014/main" id="{BDB66D9E-753B-C44E-828F-CEFA7FEEC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829336"/>
              </p:ext>
            </p:extLst>
          </p:nvPr>
        </p:nvGraphicFramePr>
        <p:xfrm>
          <a:off x="1011088" y="755708"/>
          <a:ext cx="7889000" cy="5288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9EAB2987-BF25-4F46-B89B-72D2709A95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2247" y="2321846"/>
            <a:ext cx="4801365" cy="27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7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0FA5DD6-73FA-C741-BA8D-4A4B6D4D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44</a:t>
            </a:fld>
            <a:endParaRPr lang="fr-L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2F22BFBE-DAFF-394D-8390-359524351C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0994" y="1260001"/>
            <a:ext cx="8460000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Aktuell </a:t>
            </a:r>
            <a:r>
              <a:rPr lang="de-DE" dirty="0" smtClean="0"/>
              <a:t>geplant: </a:t>
            </a:r>
            <a:r>
              <a:rPr lang="de-DE" sz="2000" b="1" dirty="0"/>
              <a:t>5 Betten </a:t>
            </a:r>
            <a:r>
              <a:rPr lang="de-DE" dirty="0"/>
              <a:t>in der </a:t>
            </a:r>
            <a:r>
              <a:rPr lang="de-DE" sz="2000" b="1" dirty="0" smtClean="0"/>
              <a:t>Pädiatrie</a:t>
            </a:r>
            <a:endParaRPr lang="de-DE" sz="2000" b="1" dirty="0"/>
          </a:p>
          <a:p>
            <a:pPr lvl="1">
              <a:spcBef>
                <a:spcPts val="1100"/>
              </a:spcBef>
            </a:pPr>
            <a:r>
              <a:rPr lang="de-DE" sz="1800" b="1" dirty="0"/>
              <a:t>Positives Echo seitens des Teams der Pädiatrie und </a:t>
            </a:r>
            <a:r>
              <a:rPr lang="de-DE" sz="1800" b="1" dirty="0" smtClean="0"/>
              <a:t>der Direktion</a:t>
            </a:r>
            <a:r>
              <a:rPr lang="de-DE" sz="1800" b="1" dirty="0"/>
              <a:t>!</a:t>
            </a:r>
          </a:p>
          <a:p>
            <a:pPr>
              <a:spcBef>
                <a:spcPts val="1700"/>
              </a:spcBef>
            </a:pPr>
            <a:r>
              <a:rPr lang="de-DE" sz="1800" dirty="0"/>
              <a:t>Benötigte </a:t>
            </a:r>
            <a:r>
              <a:rPr lang="de-DE" sz="1800" dirty="0" smtClean="0"/>
              <a:t>Personalressourcen</a:t>
            </a:r>
            <a:r>
              <a:rPr lang="de-DE" sz="1800" dirty="0"/>
              <a:t>:</a:t>
            </a:r>
            <a:endParaRPr lang="de-LU" sz="2000" dirty="0"/>
          </a:p>
          <a:p>
            <a:pPr lvl="1">
              <a:spcBef>
                <a:spcPts val="1100"/>
              </a:spcBef>
            </a:pPr>
            <a:r>
              <a:rPr lang="de-DE" sz="1600" dirty="0"/>
              <a:t>Fachärzte der </a:t>
            </a:r>
            <a:r>
              <a:rPr lang="de-DE" sz="1600" dirty="0" err="1" smtClean="0"/>
              <a:t>Pedopsychiatrie</a:t>
            </a:r>
            <a:r>
              <a:rPr lang="de-DE" sz="1600" dirty="0" smtClean="0"/>
              <a:t> </a:t>
            </a:r>
            <a:r>
              <a:rPr lang="de-DE" sz="1600" dirty="0"/>
              <a:t>und Pädiatrie</a:t>
            </a:r>
            <a:endParaRPr lang="de-LU" sz="1600" dirty="0"/>
          </a:p>
          <a:p>
            <a:pPr lvl="1">
              <a:spcBef>
                <a:spcPts val="300"/>
              </a:spcBef>
            </a:pPr>
            <a:r>
              <a:rPr lang="de-DE" sz="1600" dirty="0"/>
              <a:t>Psychologen</a:t>
            </a:r>
            <a:endParaRPr lang="de-LU" sz="1600" dirty="0"/>
          </a:p>
          <a:p>
            <a:pPr lvl="1">
              <a:spcBef>
                <a:spcPts val="300"/>
              </a:spcBef>
            </a:pPr>
            <a:r>
              <a:rPr lang="de-DE" sz="1600" dirty="0" err="1" smtClean="0"/>
              <a:t>Kinesitherapeuten</a:t>
            </a:r>
            <a:endParaRPr lang="de-LU" sz="1600" dirty="0"/>
          </a:p>
          <a:p>
            <a:pPr lvl="1">
              <a:spcBef>
                <a:spcPts val="300"/>
              </a:spcBef>
            </a:pPr>
            <a:r>
              <a:rPr lang="de-DE" sz="1600" dirty="0"/>
              <a:t>Kreativtherapeuten</a:t>
            </a:r>
            <a:endParaRPr lang="de-LU" sz="1600" dirty="0"/>
          </a:p>
          <a:p>
            <a:pPr lvl="1">
              <a:spcBef>
                <a:spcPts val="300"/>
              </a:spcBef>
            </a:pPr>
            <a:r>
              <a:rPr lang="de-DE" sz="1600" dirty="0"/>
              <a:t>Pflege</a:t>
            </a:r>
            <a:endParaRPr lang="de-LU" sz="1600" dirty="0"/>
          </a:p>
          <a:p>
            <a:pPr lvl="1">
              <a:spcBef>
                <a:spcPts val="300"/>
              </a:spcBef>
            </a:pPr>
            <a:r>
              <a:rPr lang="de-DE" sz="1600" dirty="0"/>
              <a:t>Erzieher</a:t>
            </a:r>
            <a:endParaRPr lang="de-LU" sz="1600" dirty="0"/>
          </a:p>
          <a:p>
            <a:pPr lvl="1">
              <a:spcBef>
                <a:spcPts val="300"/>
              </a:spcBef>
            </a:pPr>
            <a:r>
              <a:rPr lang="de-DE" sz="1600" dirty="0"/>
              <a:t>Sozialarbeiter</a:t>
            </a:r>
            <a:endParaRPr lang="de-LU" sz="1600" dirty="0"/>
          </a:p>
          <a:p>
            <a:pPr lvl="1">
              <a:spcBef>
                <a:spcPts val="300"/>
              </a:spcBef>
            </a:pPr>
            <a:r>
              <a:rPr lang="de-DE" sz="1600" dirty="0"/>
              <a:t>Lehrer</a:t>
            </a:r>
            <a:r>
              <a:rPr lang="de-DE" sz="1800" dirty="0"/>
              <a:t> </a:t>
            </a:r>
            <a:endParaRPr lang="de-LU" sz="2000" dirty="0"/>
          </a:p>
          <a:p>
            <a:pPr>
              <a:spcBef>
                <a:spcPts val="1700"/>
              </a:spcBef>
            </a:pPr>
            <a:r>
              <a:rPr lang="de-DE" sz="1800" dirty="0"/>
              <a:t>Weitere Ressourcen, die benötigt werden:</a:t>
            </a:r>
            <a:endParaRPr lang="de-LU" sz="2000" dirty="0"/>
          </a:p>
          <a:p>
            <a:pPr lvl="1">
              <a:spcBef>
                <a:spcPts val="1100"/>
              </a:spcBef>
            </a:pPr>
            <a:r>
              <a:rPr lang="de-DE" sz="1600" b="1" dirty="0"/>
              <a:t>Therapieraum</a:t>
            </a:r>
            <a:r>
              <a:rPr lang="de-DE" sz="1600" dirty="0"/>
              <a:t> (für Einzel- und oder Familiengespräche, </a:t>
            </a:r>
            <a:r>
              <a:rPr lang="de-DE" sz="1600" dirty="0" err="1"/>
              <a:t>Staffbesprechungen</a:t>
            </a:r>
            <a:r>
              <a:rPr lang="de-DE" sz="1600" dirty="0"/>
              <a:t>, psychologische Testung, ggf. Gruppentherapien)</a:t>
            </a:r>
            <a:endParaRPr lang="de-LU" sz="1600" dirty="0"/>
          </a:p>
          <a:p>
            <a:pPr lvl="1"/>
            <a:r>
              <a:rPr lang="de-DE" sz="1600" b="1" dirty="0"/>
              <a:t>Gruppenraum</a:t>
            </a:r>
            <a:r>
              <a:rPr lang="de-DE" sz="1800" b="1" dirty="0"/>
              <a:t> </a:t>
            </a:r>
            <a:endParaRPr lang="de-LU" sz="2000" b="1" dirty="0"/>
          </a:p>
          <a:p>
            <a:pPr lvl="1"/>
            <a:endParaRPr lang="de-DE" sz="2637" b="1" dirty="0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127578CD-B62F-1E4E-9E81-CE39605BB631}"/>
              </a:ext>
            </a:extLst>
          </p:cNvPr>
          <p:cNvSpPr txBox="1"/>
          <p:nvPr/>
        </p:nvSpPr>
        <p:spPr>
          <a:xfrm>
            <a:off x="9405257" y="308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1" name="Inhaltsplatzhalter 6">
            <a:extLst>
              <a:ext uri="{FF2B5EF4-FFF2-40B4-BE49-F238E27FC236}">
                <a16:creationId xmlns="" xmlns:a16="http://schemas.microsoft.com/office/drawing/2014/main" id="{EC15D68A-8EB8-D54C-B80F-EF340244D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21" y="2265830"/>
            <a:ext cx="3820801" cy="254864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="" xmlns:a16="http://schemas.microsoft.com/office/drawing/2014/main" id="{26E222A7-CF1B-614F-B540-7A821A007A36}"/>
              </a:ext>
            </a:extLst>
          </p:cNvPr>
          <p:cNvSpPr txBox="1">
            <a:spLocks/>
          </p:cNvSpPr>
          <p:nvPr/>
        </p:nvSpPr>
        <p:spPr>
          <a:xfrm>
            <a:off x="1188000" y="0"/>
            <a:ext cx="7020000" cy="5363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b="1" smtClean="0"/>
              <a:t>Kinder- und Jugendpsychosomatik</a:t>
            </a:r>
            <a:endParaRPr lang="de-DE" dirty="0"/>
          </a:p>
        </p:txBody>
      </p:sp>
      <p:sp>
        <p:nvSpPr>
          <p:cNvPr id="12" name="Untertitel 2">
            <a:extLst>
              <a:ext uri="{FF2B5EF4-FFF2-40B4-BE49-F238E27FC236}">
                <a16:creationId xmlns="" xmlns:a16="http://schemas.microsoft.com/office/drawing/2014/main" id="{EBDEC681-E01A-4A4F-92D8-63EA1A56D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000" y="558815"/>
            <a:ext cx="7020000" cy="359137"/>
          </a:xfrm>
        </p:spPr>
        <p:txBody>
          <a:bodyPr/>
          <a:lstStyle/>
          <a:p>
            <a:r>
              <a:rPr lang="de-DE" dirty="0"/>
              <a:t>Psychosomatische Einheit in der Pädiatrie</a:t>
            </a:r>
          </a:p>
        </p:txBody>
      </p:sp>
    </p:spTree>
    <p:extLst>
      <p:ext uri="{BB962C8B-B14F-4D97-AF65-F5344CB8AC3E}">
        <p14:creationId xmlns:p14="http://schemas.microsoft.com/office/powerpoint/2010/main" val="365937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896" y="2474997"/>
            <a:ext cx="6452944" cy="854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r>
              <a:rPr lang="fr-FR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2021:</a:t>
            </a:r>
          </a:p>
          <a:p>
            <a:pPr>
              <a:spcBef>
                <a:spcPts val="300"/>
              </a:spcBef>
            </a:pPr>
            <a:r>
              <a:rPr lang="fr-FR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TRANSITIONSPSYCHIATRIE</a:t>
            </a:r>
            <a:endParaRPr lang="fr-FR" sz="1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Gerhard RISTOW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9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1" cap="all" dirty="0" err="1" smtClean="0"/>
              <a:t>Transitionspsychiatrie</a:t>
            </a:r>
            <a:endParaRPr lang="en-US" sz="2800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Anfrage</a:t>
            </a:r>
            <a:r>
              <a:rPr lang="en-US" dirty="0" smtClean="0"/>
              <a:t> von 5 </a:t>
            </a:r>
            <a:r>
              <a:rPr lang="en-US" dirty="0" err="1" smtClean="0"/>
              <a:t>Betten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46</a:t>
            </a:fld>
            <a:endParaRPr lang="fr-LU" dirty="0"/>
          </a:p>
        </p:txBody>
      </p:sp>
      <p:pic>
        <p:nvPicPr>
          <p:cNvPr id="7" name="Picture 6" descr="Screen Shot 2020-10-27 at 15.1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2" y="1142999"/>
            <a:ext cx="6453909" cy="52783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504" y="6500213"/>
            <a:ext cx="3984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huderf.maglr.com</a:t>
            </a:r>
            <a:r>
              <a:rPr lang="en-US" sz="1600" dirty="0">
                <a:solidFill>
                  <a:srgbClr val="FFFFFF"/>
                </a:solidFill>
              </a:rPr>
              <a:t>/transition-</a:t>
            </a:r>
            <a:r>
              <a:rPr lang="en-US" sz="1600" dirty="0" err="1" smtClean="0">
                <a:solidFill>
                  <a:srgbClr val="FFFFFF"/>
                </a:solidFill>
              </a:rPr>
              <a:t>colloque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5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b="1" cap="all" dirty="0" err="1" smtClean="0"/>
              <a:t>Transitionspsychiatrie</a:t>
            </a:r>
            <a:endParaRPr lang="de-DE" sz="2800" b="1" cap="all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Wofür ist das gut?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47</a:t>
            </a:fld>
            <a:endParaRPr lang="fr-LU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2800" dirty="0" smtClean="0"/>
              <a:t>Psychiatrische Störungen entstehen nicht erst im Erwachsenenalter (10-15% Konstanz!)</a:t>
            </a:r>
          </a:p>
          <a:p>
            <a:r>
              <a:rPr lang="de-DE" sz="2800" dirty="0" smtClean="0"/>
              <a:t>Persönlichkeitsentwicklung!</a:t>
            </a:r>
          </a:p>
          <a:p>
            <a:r>
              <a:rPr lang="de-DE" sz="2800" dirty="0" smtClean="0"/>
              <a:t>Psychisch kranke junge Erwachsene sind oft unreifer, entwicklungsverzögerter als Gesunde gleichen Alters</a:t>
            </a:r>
          </a:p>
          <a:p>
            <a:r>
              <a:rPr lang="de-DE" sz="2800" dirty="0" smtClean="0"/>
              <a:t>Entwicklungsaufgaben sind noch nicht abgeschlossen</a:t>
            </a:r>
          </a:p>
          <a:p>
            <a:r>
              <a:rPr lang="de-DE" sz="2800" dirty="0" smtClean="0"/>
              <a:t>Es kommt häufig zu Brüchen in der Versorgung mit dem Übergang in das Erwachsenenalter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34269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b="1" cap="all" dirty="0" err="1"/>
              <a:t>Transitionspsychiatrie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Wofür ist das gut?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48</a:t>
            </a:fld>
            <a:endParaRPr lang="fr-LU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2800" dirty="0" smtClean="0"/>
              <a:t>Berücksichtigung der Entwicklungspsychologie</a:t>
            </a:r>
          </a:p>
          <a:p>
            <a:r>
              <a:rPr lang="de-DE" sz="2800" dirty="0" smtClean="0"/>
              <a:t>Berücksichtigung der Entwicklungsaufgaben</a:t>
            </a:r>
          </a:p>
          <a:p>
            <a:r>
              <a:rPr lang="de-DE" sz="2800" dirty="0" smtClean="0"/>
              <a:t>Konstanz in der Versorgung</a:t>
            </a:r>
          </a:p>
          <a:p>
            <a:r>
              <a:rPr lang="de-DE" sz="2800" dirty="0" smtClean="0"/>
              <a:t>Indizierte Prävention!</a:t>
            </a:r>
          </a:p>
          <a:p>
            <a:endParaRPr lang="de-DE" sz="2800" dirty="0" smtClean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73827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3B05C29E-4C78-450B-BDC4-E736BB9F1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141"/>
            <a:ext cx="9906000" cy="50499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5</a:t>
            </a:fld>
            <a:endParaRPr lang="fr-LU" dirty="0"/>
          </a:p>
        </p:txBody>
      </p:sp>
      <p:sp>
        <p:nvSpPr>
          <p:cNvPr id="11" name="Abgerundete rechteckige Legende 20">
            <a:extLst>
              <a:ext uri="{FF2B5EF4-FFF2-40B4-BE49-F238E27FC236}">
                <a16:creationId xmlns="" xmlns:a16="http://schemas.microsoft.com/office/drawing/2014/main" id="{B2BFC403-2A8A-41E3-940E-36221448AF06}"/>
              </a:ext>
            </a:extLst>
          </p:cNvPr>
          <p:cNvSpPr/>
          <p:nvPr/>
        </p:nvSpPr>
        <p:spPr>
          <a:xfrm>
            <a:off x="6349999" y="4453724"/>
            <a:ext cx="941827" cy="635343"/>
          </a:xfrm>
          <a:prstGeom prst="wedgeRoundRectCallout">
            <a:avLst>
              <a:gd name="adj1" fmla="val 63549"/>
              <a:gd name="adj2" fmla="val -17612"/>
              <a:gd name="adj3" fmla="val 16667"/>
            </a:avLst>
          </a:prstGeom>
          <a:solidFill>
            <a:srgbClr val="0097A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Ancien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„Werkhof“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222635" y="57725"/>
            <a:ext cx="7020000" cy="536352"/>
          </a:xfrm>
        </p:spPr>
        <p:txBody>
          <a:bodyPr/>
          <a:lstStyle/>
          <a:p>
            <a:r>
              <a:rPr lang="fr-FR" sz="2800" b="1" dirty="0" smtClean="0"/>
              <a:t>ERWEITERUNGSNEUBAU SNPJ</a:t>
            </a:r>
            <a:endParaRPr lang="fr-CH" sz="2800" b="1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22634" y="558815"/>
            <a:ext cx="8360229" cy="359137"/>
          </a:xfrm>
        </p:spPr>
        <p:txBody>
          <a:bodyPr/>
          <a:lstStyle/>
          <a:p>
            <a:r>
              <a:rPr lang="fr-LU" sz="2800" dirty="0"/>
              <a:t>Einordnung des Projektes | Verortung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3575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1BD79496-62AB-4D86-A9B7-6A4C0659C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9"/>
          <a:stretch/>
        </p:blipFill>
        <p:spPr>
          <a:xfrm>
            <a:off x="0" y="1158844"/>
            <a:ext cx="9906000" cy="5037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2635" y="57725"/>
            <a:ext cx="7020000" cy="536352"/>
          </a:xfrm>
        </p:spPr>
        <p:txBody>
          <a:bodyPr/>
          <a:lstStyle/>
          <a:p>
            <a:r>
              <a:rPr lang="fr-FR" sz="2800" b="1" dirty="0" smtClean="0"/>
              <a:t>ERWEITERUNGSNEUBAU SNPJ</a:t>
            </a:r>
            <a:endParaRPr lang="fr-CH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2634" y="558815"/>
            <a:ext cx="8360229" cy="359137"/>
          </a:xfrm>
        </p:spPr>
        <p:txBody>
          <a:bodyPr/>
          <a:lstStyle/>
          <a:p>
            <a:r>
              <a:rPr lang="fr-LU" sz="2800" dirty="0"/>
              <a:t>Einordnung des Projektes | Verortung</a:t>
            </a:r>
            <a:endParaRPr lang="fr-F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6</a:t>
            </a:fld>
            <a:endParaRPr lang="fr-LU" dirty="0"/>
          </a:p>
        </p:txBody>
      </p:sp>
      <p:sp>
        <p:nvSpPr>
          <p:cNvPr id="11" name="Abgerundete rechteckige Legende 20">
            <a:extLst>
              <a:ext uri="{FF2B5EF4-FFF2-40B4-BE49-F238E27FC236}">
                <a16:creationId xmlns="" xmlns:a16="http://schemas.microsoft.com/office/drawing/2014/main" id="{B2BFC403-2A8A-41E3-940E-36221448AF06}"/>
              </a:ext>
            </a:extLst>
          </p:cNvPr>
          <p:cNvSpPr/>
          <p:nvPr/>
        </p:nvSpPr>
        <p:spPr>
          <a:xfrm>
            <a:off x="1513218" y="4271548"/>
            <a:ext cx="1189608" cy="635343"/>
          </a:xfrm>
          <a:prstGeom prst="wedgeRoundRectCallout">
            <a:avLst>
              <a:gd name="adj1" fmla="val 62788"/>
              <a:gd name="adj2" fmla="val -148709"/>
              <a:gd name="adj3" fmla="val 16667"/>
            </a:avLst>
          </a:prstGeom>
          <a:solidFill>
            <a:srgbClr val="0097A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Bâtiment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="" xmlns:a16="http://schemas.microsoft.com/office/drawing/2014/main" id="{7CF3AB01-C293-4553-A648-44EFE95A82DB}"/>
              </a:ext>
            </a:extLst>
          </p:cNvPr>
          <p:cNvCxnSpPr/>
          <p:nvPr/>
        </p:nvCxnSpPr>
        <p:spPr>
          <a:xfrm flipV="1">
            <a:off x="2598346" y="3132500"/>
            <a:ext cx="1140737" cy="344032"/>
          </a:xfrm>
          <a:prstGeom prst="line">
            <a:avLst/>
          </a:prstGeom>
          <a:ln>
            <a:solidFill>
              <a:srgbClr val="447E8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bgerundete rechteckige Legende 20">
            <a:extLst>
              <a:ext uri="{FF2B5EF4-FFF2-40B4-BE49-F238E27FC236}">
                <a16:creationId xmlns="" xmlns:a16="http://schemas.microsoft.com/office/drawing/2014/main" id="{5951CB9B-BA22-4A04-8B0B-7EF289F09345}"/>
              </a:ext>
            </a:extLst>
          </p:cNvPr>
          <p:cNvSpPr/>
          <p:nvPr/>
        </p:nvSpPr>
        <p:spPr>
          <a:xfrm>
            <a:off x="2108022" y="1934266"/>
            <a:ext cx="1189608" cy="886988"/>
          </a:xfrm>
          <a:prstGeom prst="wedgeRoundRectCallout">
            <a:avLst>
              <a:gd name="adj1" fmla="val 17886"/>
              <a:gd name="adj2" fmla="val 62375"/>
              <a:gd name="adj3" fmla="val 16667"/>
            </a:avLst>
          </a:prstGeom>
          <a:solidFill>
            <a:srgbClr val="0097A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Erweiterung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Hospitalier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du Kirchberg</a:t>
            </a:r>
          </a:p>
        </p:txBody>
      </p:sp>
    </p:spTree>
    <p:extLst>
      <p:ext uri="{BB962C8B-B14F-4D97-AF65-F5344CB8AC3E}">
        <p14:creationId xmlns:p14="http://schemas.microsoft.com/office/powerpoint/2010/main" val="163776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="" xmlns:a16="http://schemas.microsoft.com/office/drawing/2014/main" id="{D2F11E90-FEF8-4581-80A7-A4E608AE49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25517" y="1834097"/>
            <a:ext cx="8061358" cy="3704335"/>
          </a:xfrm>
        </p:spPr>
        <p:txBody>
          <a:bodyPr/>
          <a:lstStyle/>
          <a:p>
            <a:pPr marL="0" lvl="4" indent="0">
              <a:spcBef>
                <a:spcPts val="1000"/>
              </a:spcBef>
              <a:buNone/>
            </a:pPr>
            <a:r>
              <a:rPr lang="de-DE" sz="1600" b="1" dirty="0">
                <a:solidFill>
                  <a:schemeClr val="tx1"/>
                </a:solidFill>
              </a:rPr>
              <a:t>Bauprogramm Projekt 2019</a:t>
            </a:r>
          </a:p>
          <a:p>
            <a:pPr marL="0" lvl="4" indent="0">
              <a:spcBef>
                <a:spcPts val="1000"/>
              </a:spcBef>
              <a:buNone/>
            </a:pP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4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Betten für die </a:t>
            </a:r>
            <a: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Jugendpsychiatrie (1. &amp; 3. Stock)</a:t>
            </a:r>
            <a:endParaRPr lang="de-DE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4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Plätze Tagesklinik Jugendpsychiatrie, Erdgeschoss</a:t>
            </a:r>
            <a:b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(zusätzlich zur Tagesklinik in </a:t>
            </a:r>
            <a:r>
              <a:rPr lang="de-DE" sz="1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Esch</a:t>
            </a:r>
            <a: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/Alzette, 12 Plätze)</a:t>
            </a:r>
          </a:p>
          <a:p>
            <a:pPr marL="285750" lvl="4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Zusätzliche </a:t>
            </a:r>
            <a:r>
              <a:rPr 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Therapieflächen für Jugendpsychiatrie zur Optimierung der </a:t>
            </a:r>
            <a: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Behandlungspfade (2. Stock)</a:t>
            </a:r>
            <a:endParaRPr lang="de-DE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4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Unterrichtsräume (2. Stock)</a:t>
            </a:r>
            <a:endParaRPr lang="de-DE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4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Zusätzliche Verwaltungsflächen (Wachstums-/ Ausbaureserve)</a:t>
            </a:r>
          </a:p>
          <a:p>
            <a:pPr marL="285750" lvl="4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Zusätzliche </a:t>
            </a:r>
            <a:r>
              <a:rPr 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Parkingflächen</a:t>
            </a:r>
            <a:r>
              <a:rPr 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U-2</a:t>
            </a:r>
          </a:p>
          <a:p>
            <a:pPr marL="285750" lvl="4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Anpassung des Wirtschaftshofes an die aktuellen Bedürfnisse</a:t>
            </a:r>
          </a:p>
          <a:p>
            <a:endParaRPr lang="de-DE" sz="1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7020000" cy="536352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err="1" smtClean="0"/>
              <a:t>Bauprogramm</a:t>
            </a:r>
            <a:endParaRPr lang="fr-CH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ED7-349F-4C7A-8817-023244CE754A}" type="slidenum">
              <a:rPr lang="fr-LU" smtClean="0"/>
              <a:pPr/>
              <a:t>7</a:t>
            </a:fld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80353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 descr="9.Administration.jpg">
            <a:extLst>
              <a:ext uri="{FF2B5EF4-FFF2-40B4-BE49-F238E27FC236}">
                <a16:creationId xmlns="" xmlns:a16="http://schemas.microsoft.com/office/drawing/2014/main" id="{065C5A39-670D-472C-93D6-FEA5E06A5D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4370" r="46723" b="12791"/>
          <a:stretch/>
        </p:blipFill>
        <p:spPr bwMode="auto">
          <a:xfrm>
            <a:off x="5044273" y="3609322"/>
            <a:ext cx="1997485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Slide Number Placeholder 3">
            <a:extLst>
              <a:ext uri="{FF2B5EF4-FFF2-40B4-BE49-F238E27FC236}">
                <a16:creationId xmlns="" xmlns:a16="http://schemas.microsoft.com/office/drawing/2014/main" id="{66A63494-0715-4C2E-A16B-B14415B136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072563" y="6516688"/>
            <a:ext cx="833437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4F3EAA9-6352-48E4-80E0-50222F3664AE}" type="slidenum">
              <a:rPr lang="fr-LU" altLang="de-DE" sz="1800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fr-LU" altLang="de-DE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196" name="Picture 5" descr="1.Actuel.jpg">
            <a:extLst>
              <a:ext uri="{FF2B5EF4-FFF2-40B4-BE49-F238E27FC236}">
                <a16:creationId xmlns="" xmlns:a16="http://schemas.microsoft.com/office/drawing/2014/main" id="{BF9B61D7-D43A-4207-A765-463D83219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68" b="5326"/>
          <a:stretch/>
        </p:blipFill>
        <p:spPr bwMode="auto">
          <a:xfrm>
            <a:off x="717246" y="2994143"/>
            <a:ext cx="2045065" cy="247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B4FB8E1E-40E0-4BEC-BA70-AF7C2DC0BBCB}"/>
              </a:ext>
            </a:extLst>
          </p:cNvPr>
          <p:cNvSpPr/>
          <p:nvPr/>
        </p:nvSpPr>
        <p:spPr>
          <a:xfrm>
            <a:off x="3823967" y="5258026"/>
            <a:ext cx="388749" cy="22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-2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7A12AD1D-04D4-4C49-A8D8-4D069A5F1D0F}"/>
              </a:ext>
            </a:extLst>
          </p:cNvPr>
          <p:cNvSpPr/>
          <p:nvPr/>
        </p:nvSpPr>
        <p:spPr>
          <a:xfrm>
            <a:off x="3830989" y="3968221"/>
            <a:ext cx="388749" cy="22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72C54CA9-44AF-4C7D-ADF4-86A9EAD7E37E}"/>
              </a:ext>
            </a:extLst>
          </p:cNvPr>
          <p:cNvSpPr/>
          <p:nvPr/>
        </p:nvSpPr>
        <p:spPr>
          <a:xfrm>
            <a:off x="3830989" y="4301890"/>
            <a:ext cx="388749" cy="22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2A8B4BA2-2B5B-4BE7-A8C3-0B59B67A802E}"/>
              </a:ext>
            </a:extLst>
          </p:cNvPr>
          <p:cNvSpPr/>
          <p:nvPr/>
        </p:nvSpPr>
        <p:spPr>
          <a:xfrm>
            <a:off x="3830989" y="4625921"/>
            <a:ext cx="388749" cy="22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4631E412-1E5A-4F79-AB1C-78F49138475B}"/>
              </a:ext>
            </a:extLst>
          </p:cNvPr>
          <p:cNvSpPr/>
          <p:nvPr/>
        </p:nvSpPr>
        <p:spPr>
          <a:xfrm>
            <a:off x="3826517" y="4920540"/>
            <a:ext cx="388749" cy="22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-1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="" xmlns:a16="http://schemas.microsoft.com/office/drawing/2014/main" id="{B9AE3752-3996-4732-AFE9-FCFA7DF0A53C}"/>
              </a:ext>
            </a:extLst>
          </p:cNvPr>
          <p:cNvSpPr>
            <a:spLocks/>
          </p:cNvSpPr>
          <p:nvPr/>
        </p:nvSpPr>
        <p:spPr>
          <a:xfrm>
            <a:off x="7345453" y="4232900"/>
            <a:ext cx="1382052" cy="330835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50" b="1" dirty="0" err="1">
                <a:solidFill>
                  <a:schemeClr val="tx1"/>
                </a:solidFill>
              </a:rPr>
              <a:t>Unité</a:t>
            </a:r>
            <a:r>
              <a:rPr lang="de-DE" sz="850" b="1" dirty="0">
                <a:solidFill>
                  <a:schemeClr val="tx1"/>
                </a:solidFill>
              </a:rPr>
              <a:t> </a:t>
            </a:r>
            <a:r>
              <a:rPr lang="de-DE" sz="850" b="1" dirty="0" err="1">
                <a:solidFill>
                  <a:schemeClr val="tx1"/>
                </a:solidFill>
              </a:rPr>
              <a:t>Psy</a:t>
            </a:r>
            <a:r>
              <a:rPr lang="de-DE" sz="850" b="1" dirty="0">
                <a:solidFill>
                  <a:schemeClr val="tx1"/>
                </a:solidFill>
              </a:rPr>
              <a:t> </a:t>
            </a:r>
            <a:r>
              <a:rPr lang="de-DE" sz="850" b="1" dirty="0" err="1">
                <a:solidFill>
                  <a:schemeClr val="tx1"/>
                </a:solidFill>
              </a:rPr>
              <a:t>Juv</a:t>
            </a:r>
            <a:r>
              <a:rPr lang="de-DE" sz="850" b="1" dirty="0">
                <a:solidFill>
                  <a:schemeClr val="tx1"/>
                </a:solidFill>
              </a:rPr>
              <a:t> 1 (15 </a:t>
            </a:r>
            <a:r>
              <a:rPr lang="de-DE" sz="850" b="1" dirty="0" err="1">
                <a:solidFill>
                  <a:schemeClr val="tx1"/>
                </a:solidFill>
              </a:rPr>
              <a:t>places</a:t>
            </a:r>
            <a:r>
              <a:rPr lang="de-DE" sz="85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="" xmlns:a16="http://schemas.microsoft.com/office/drawing/2014/main" id="{0E245DDF-B63B-45FF-9824-A14BC08193EB}"/>
              </a:ext>
            </a:extLst>
          </p:cNvPr>
          <p:cNvSpPr>
            <a:spLocks/>
          </p:cNvSpPr>
          <p:nvPr/>
        </p:nvSpPr>
        <p:spPr>
          <a:xfrm>
            <a:off x="7344662" y="4876794"/>
            <a:ext cx="1382052" cy="30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50" b="1" dirty="0">
                <a:solidFill>
                  <a:schemeClr val="tx1"/>
                </a:solidFill>
              </a:rPr>
              <a:t>Quai de </a:t>
            </a:r>
            <a:r>
              <a:rPr lang="de-DE" sz="850" b="1" dirty="0" err="1">
                <a:solidFill>
                  <a:schemeClr val="tx1"/>
                </a:solidFill>
              </a:rPr>
              <a:t>livraison</a:t>
            </a:r>
            <a:endParaRPr lang="de-DE" sz="850" b="1" dirty="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="" xmlns:a16="http://schemas.microsoft.com/office/drawing/2014/main" id="{1E840F17-1163-4E3C-A7AE-664CC6DE3A3B}"/>
              </a:ext>
            </a:extLst>
          </p:cNvPr>
          <p:cNvSpPr>
            <a:spLocks/>
          </p:cNvSpPr>
          <p:nvPr/>
        </p:nvSpPr>
        <p:spPr>
          <a:xfrm>
            <a:off x="7344662" y="4556249"/>
            <a:ext cx="1382052" cy="321343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50" b="1" dirty="0" err="1">
                <a:solidFill>
                  <a:schemeClr val="tx1"/>
                </a:solidFill>
              </a:rPr>
              <a:t>HdJ</a:t>
            </a:r>
            <a:r>
              <a:rPr lang="de-DE" sz="850" b="1" dirty="0">
                <a:solidFill>
                  <a:schemeClr val="tx1"/>
                </a:solidFill>
              </a:rPr>
              <a:t> </a:t>
            </a:r>
            <a:r>
              <a:rPr lang="de-DE" sz="850" b="1" dirty="0" err="1">
                <a:solidFill>
                  <a:schemeClr val="tx1"/>
                </a:solidFill>
              </a:rPr>
              <a:t>Psy</a:t>
            </a:r>
            <a:r>
              <a:rPr lang="de-DE" sz="850" b="1" dirty="0">
                <a:solidFill>
                  <a:schemeClr val="tx1"/>
                </a:solidFill>
              </a:rPr>
              <a:t> </a:t>
            </a:r>
            <a:r>
              <a:rPr lang="de-DE" sz="850" b="1" dirty="0" err="1">
                <a:solidFill>
                  <a:schemeClr val="tx1"/>
                </a:solidFill>
              </a:rPr>
              <a:t>Juv</a:t>
            </a:r>
            <a:r>
              <a:rPr lang="de-DE" sz="850" b="1" dirty="0">
                <a:solidFill>
                  <a:schemeClr val="tx1"/>
                </a:solidFill>
              </a:rPr>
              <a:t> (20 </a:t>
            </a:r>
            <a:r>
              <a:rPr lang="de-DE" sz="850" b="1" dirty="0" err="1">
                <a:solidFill>
                  <a:schemeClr val="tx1"/>
                </a:solidFill>
              </a:rPr>
              <a:t>places</a:t>
            </a:r>
            <a:r>
              <a:rPr lang="de-DE" sz="85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="" xmlns:a16="http://schemas.microsoft.com/office/drawing/2014/main" id="{EA30ED19-07C5-40D7-8045-5E80A4B7F165}"/>
              </a:ext>
            </a:extLst>
          </p:cNvPr>
          <p:cNvSpPr>
            <a:spLocks/>
          </p:cNvSpPr>
          <p:nvPr/>
        </p:nvSpPr>
        <p:spPr>
          <a:xfrm>
            <a:off x="7344662" y="3586250"/>
            <a:ext cx="1382052" cy="330737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50" b="1" dirty="0" err="1">
                <a:solidFill>
                  <a:schemeClr val="tx1"/>
                </a:solidFill>
              </a:rPr>
              <a:t>Unité</a:t>
            </a:r>
            <a:r>
              <a:rPr lang="de-DE" sz="850" b="1" dirty="0">
                <a:solidFill>
                  <a:schemeClr val="tx1"/>
                </a:solidFill>
              </a:rPr>
              <a:t> </a:t>
            </a:r>
            <a:r>
              <a:rPr lang="de-DE" sz="850" b="1" dirty="0" err="1">
                <a:solidFill>
                  <a:schemeClr val="tx1"/>
                </a:solidFill>
              </a:rPr>
              <a:t>Psy</a:t>
            </a:r>
            <a:r>
              <a:rPr lang="de-DE" sz="850" b="1" dirty="0">
                <a:solidFill>
                  <a:schemeClr val="tx1"/>
                </a:solidFill>
              </a:rPr>
              <a:t> </a:t>
            </a:r>
            <a:r>
              <a:rPr lang="de-DE" sz="850" b="1" dirty="0" err="1">
                <a:solidFill>
                  <a:schemeClr val="tx1"/>
                </a:solidFill>
              </a:rPr>
              <a:t>Juv</a:t>
            </a:r>
            <a:r>
              <a:rPr lang="de-DE" sz="850" b="1" dirty="0">
                <a:solidFill>
                  <a:schemeClr val="tx1"/>
                </a:solidFill>
              </a:rPr>
              <a:t> 2 (15 </a:t>
            </a:r>
            <a:r>
              <a:rPr lang="de-DE" sz="850" b="1" dirty="0" err="1">
                <a:solidFill>
                  <a:schemeClr val="tx1"/>
                </a:solidFill>
              </a:rPr>
              <a:t>places</a:t>
            </a:r>
            <a:r>
              <a:rPr lang="de-DE" sz="85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="" xmlns:a16="http://schemas.microsoft.com/office/drawing/2014/main" id="{BD89C807-64C9-47DB-929B-DB801C7F4D5B}"/>
              </a:ext>
            </a:extLst>
          </p:cNvPr>
          <p:cNvSpPr/>
          <p:nvPr/>
        </p:nvSpPr>
        <p:spPr>
          <a:xfrm>
            <a:off x="1190302" y="2161692"/>
            <a:ext cx="2528802" cy="514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</a:t>
            </a:r>
            <a:r>
              <a:rPr lang="de-DE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="" xmlns:a16="http://schemas.microsoft.com/office/drawing/2014/main" id="{677DDBA1-1DE7-428B-A24D-D21E1E7BB7BA}"/>
              </a:ext>
            </a:extLst>
          </p:cNvPr>
          <p:cNvSpPr/>
          <p:nvPr/>
        </p:nvSpPr>
        <p:spPr>
          <a:xfrm>
            <a:off x="4989513" y="2167316"/>
            <a:ext cx="2528802" cy="514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transformé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="" xmlns:a16="http://schemas.microsoft.com/office/drawing/2014/main" id="{3A1F72E7-5FBC-4C52-A807-EFE67D153D04}"/>
              </a:ext>
            </a:extLst>
          </p:cNvPr>
          <p:cNvSpPr/>
          <p:nvPr/>
        </p:nvSpPr>
        <p:spPr>
          <a:xfrm>
            <a:off x="7344662" y="2674013"/>
            <a:ext cx="1382052" cy="330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 err="1">
                <a:solidFill>
                  <a:schemeClr val="tx1"/>
                </a:solidFill>
                <a:cs typeface="Arial" panose="020B0604020202020204" pitchFamily="34" charset="0"/>
              </a:rPr>
              <a:t>Bâtiment</a:t>
            </a:r>
            <a:r>
              <a:rPr lang="de-DE" sz="1100" b="1" dirty="0">
                <a:solidFill>
                  <a:schemeClr val="tx1"/>
                </a:solidFill>
                <a:cs typeface="Arial" panose="020B0604020202020204" pitchFamily="34" charset="0"/>
              </a:rPr>
              <a:t> „Werkhof“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="" xmlns:a16="http://schemas.microsoft.com/office/drawing/2014/main" id="{36575270-B21C-4879-AA38-FEC1ACD43A68}"/>
              </a:ext>
            </a:extLst>
          </p:cNvPr>
          <p:cNvSpPr>
            <a:spLocks/>
          </p:cNvSpPr>
          <p:nvPr/>
        </p:nvSpPr>
        <p:spPr>
          <a:xfrm>
            <a:off x="7663913" y="3093204"/>
            <a:ext cx="743549" cy="17077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50" b="1" dirty="0" err="1">
                <a:solidFill>
                  <a:schemeClr val="tx1"/>
                </a:solidFill>
              </a:rPr>
              <a:t>Technique</a:t>
            </a:r>
            <a:endParaRPr lang="de-DE" sz="850" b="1" dirty="0">
              <a:solidFill>
                <a:schemeClr val="tx1"/>
              </a:solidFill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="" xmlns:a16="http://schemas.microsoft.com/office/drawing/2014/main" id="{C740F5B5-00ED-41BF-8B29-7E0A31084AD5}"/>
              </a:ext>
            </a:extLst>
          </p:cNvPr>
          <p:cNvCxnSpPr>
            <a:cxnSpLocks/>
          </p:cNvCxnSpPr>
          <p:nvPr/>
        </p:nvCxnSpPr>
        <p:spPr>
          <a:xfrm>
            <a:off x="3202215" y="4588100"/>
            <a:ext cx="222033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="" xmlns:a16="http://schemas.microsoft.com/office/drawing/2014/main" id="{6E935B8D-8828-4D1C-B38E-C953B492753D}"/>
              </a:ext>
            </a:extLst>
          </p:cNvPr>
          <p:cNvCxnSpPr>
            <a:cxnSpLocks/>
          </p:cNvCxnSpPr>
          <p:nvPr/>
        </p:nvCxnSpPr>
        <p:spPr>
          <a:xfrm>
            <a:off x="3202215" y="4900272"/>
            <a:ext cx="171551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="" xmlns:a16="http://schemas.microsoft.com/office/drawing/2014/main" id="{6B4ADF79-803E-4166-8530-9D5DFA2485D1}"/>
              </a:ext>
            </a:extLst>
          </p:cNvPr>
          <p:cNvCxnSpPr>
            <a:cxnSpLocks/>
          </p:cNvCxnSpPr>
          <p:nvPr/>
        </p:nvCxnSpPr>
        <p:spPr>
          <a:xfrm>
            <a:off x="3202215" y="5193022"/>
            <a:ext cx="171551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="" xmlns:a16="http://schemas.microsoft.com/office/drawing/2014/main" id="{BE08910C-DF22-4C28-A560-F26D40F13F75}"/>
              </a:ext>
            </a:extLst>
          </p:cNvPr>
          <p:cNvCxnSpPr>
            <a:cxnSpLocks/>
          </p:cNvCxnSpPr>
          <p:nvPr/>
        </p:nvCxnSpPr>
        <p:spPr>
          <a:xfrm>
            <a:off x="3202215" y="3937540"/>
            <a:ext cx="2220339" cy="1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="" xmlns:a16="http://schemas.microsoft.com/office/drawing/2014/main" id="{ECA0B90F-69F2-43B1-83DC-09D4C916A0C5}"/>
              </a:ext>
            </a:extLst>
          </p:cNvPr>
          <p:cNvCxnSpPr>
            <a:cxnSpLocks/>
          </p:cNvCxnSpPr>
          <p:nvPr/>
        </p:nvCxnSpPr>
        <p:spPr>
          <a:xfrm flipV="1">
            <a:off x="3202215" y="4247234"/>
            <a:ext cx="2220339" cy="68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="" xmlns:a16="http://schemas.microsoft.com/office/drawing/2014/main" id="{EC5F9095-1280-4E42-9DDF-8BA5D25A0ECB}"/>
              </a:ext>
            </a:extLst>
          </p:cNvPr>
          <p:cNvSpPr>
            <a:spLocks/>
          </p:cNvSpPr>
          <p:nvPr/>
        </p:nvSpPr>
        <p:spPr>
          <a:xfrm>
            <a:off x="7344662" y="5179194"/>
            <a:ext cx="1382052" cy="30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50" b="1" dirty="0" err="1">
                <a:solidFill>
                  <a:schemeClr val="tx1"/>
                </a:solidFill>
              </a:rPr>
              <a:t>Parking</a:t>
            </a:r>
            <a:endParaRPr lang="de-DE" sz="850" b="1" dirty="0">
              <a:solidFill>
                <a:schemeClr val="tx1"/>
              </a:solidFill>
            </a:endParaRPr>
          </a:p>
        </p:txBody>
      </p:sp>
      <p:cxnSp>
        <p:nvCxnSpPr>
          <p:cNvPr id="33" name="Gerader Verbinder 32">
            <a:extLst>
              <a:ext uri="{FF2B5EF4-FFF2-40B4-BE49-F238E27FC236}">
                <a16:creationId xmlns="" xmlns:a16="http://schemas.microsoft.com/office/drawing/2014/main" id="{C61BDB50-9437-4EE0-BC07-2D283D37C7CD}"/>
              </a:ext>
            </a:extLst>
          </p:cNvPr>
          <p:cNvCxnSpPr>
            <a:cxnSpLocks/>
          </p:cNvCxnSpPr>
          <p:nvPr/>
        </p:nvCxnSpPr>
        <p:spPr>
          <a:xfrm>
            <a:off x="3202215" y="5505072"/>
            <a:ext cx="382125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>
            <a:extLst>
              <a:ext uri="{FF2B5EF4-FFF2-40B4-BE49-F238E27FC236}">
                <a16:creationId xmlns="" xmlns:a16="http://schemas.microsoft.com/office/drawing/2014/main" id="{E164096D-14ED-4364-93A0-8F61E02BB83C}"/>
              </a:ext>
            </a:extLst>
          </p:cNvPr>
          <p:cNvSpPr>
            <a:spLocks/>
          </p:cNvSpPr>
          <p:nvPr/>
        </p:nvSpPr>
        <p:spPr>
          <a:xfrm>
            <a:off x="7343696" y="3916497"/>
            <a:ext cx="684000" cy="330737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" b="1" dirty="0" err="1">
                <a:solidFill>
                  <a:schemeClr val="tx1"/>
                </a:solidFill>
              </a:rPr>
              <a:t>Locaux</a:t>
            </a:r>
            <a:r>
              <a:rPr lang="de-DE" sz="600" b="1" dirty="0">
                <a:solidFill>
                  <a:schemeClr val="tx1"/>
                </a:solidFill>
              </a:rPr>
              <a:t> </a:t>
            </a:r>
            <a:r>
              <a:rPr lang="de-DE" sz="600" b="1" dirty="0" err="1">
                <a:solidFill>
                  <a:schemeClr val="tx1"/>
                </a:solidFill>
              </a:rPr>
              <a:t>thérapeutiques</a:t>
            </a:r>
            <a:endParaRPr lang="de-DE" sz="600" b="1" dirty="0">
              <a:solidFill>
                <a:schemeClr val="tx1"/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="" xmlns:a16="http://schemas.microsoft.com/office/drawing/2014/main" id="{0FB9F619-991C-46F1-9FB4-B9B8D961AD9A}"/>
              </a:ext>
            </a:extLst>
          </p:cNvPr>
          <p:cNvSpPr>
            <a:spLocks/>
          </p:cNvSpPr>
          <p:nvPr/>
        </p:nvSpPr>
        <p:spPr>
          <a:xfrm>
            <a:off x="8022936" y="3916262"/>
            <a:ext cx="703778" cy="330737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" b="1" dirty="0">
                <a:solidFill>
                  <a:schemeClr val="tx1"/>
                </a:solidFill>
              </a:rPr>
              <a:t>École </a:t>
            </a:r>
            <a:r>
              <a:rPr lang="de-DE" sz="660" b="1" dirty="0" err="1">
                <a:solidFill>
                  <a:schemeClr val="tx1"/>
                </a:solidFill>
              </a:rPr>
              <a:t>Psy</a:t>
            </a:r>
            <a:r>
              <a:rPr lang="de-DE" sz="660" b="1" dirty="0">
                <a:solidFill>
                  <a:schemeClr val="tx1"/>
                </a:solidFill>
              </a:rPr>
              <a:t> </a:t>
            </a:r>
            <a:r>
              <a:rPr lang="de-DE" sz="660" b="1" dirty="0" err="1">
                <a:solidFill>
                  <a:schemeClr val="tx1"/>
                </a:solidFill>
              </a:rPr>
              <a:t>Juv</a:t>
            </a:r>
            <a:endParaRPr lang="de-DE" sz="660" b="1" dirty="0">
              <a:solidFill>
                <a:schemeClr val="tx1"/>
              </a:solidFill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="" xmlns:a16="http://schemas.microsoft.com/office/drawing/2014/main" id="{1EF78CD1-8DAB-4A43-A019-D29354CDAB18}"/>
              </a:ext>
            </a:extLst>
          </p:cNvPr>
          <p:cNvSpPr>
            <a:spLocks/>
          </p:cNvSpPr>
          <p:nvPr/>
        </p:nvSpPr>
        <p:spPr>
          <a:xfrm>
            <a:off x="7344662" y="3262421"/>
            <a:ext cx="1382052" cy="330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50" b="1" dirty="0">
                <a:solidFill>
                  <a:schemeClr val="tx1"/>
                </a:solidFill>
              </a:rPr>
              <a:t>Administration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="" xmlns:a16="http://schemas.microsoft.com/office/drawing/2014/main" id="{592B4548-E2DC-4862-8E46-F9FA94A34F89}"/>
              </a:ext>
            </a:extLst>
          </p:cNvPr>
          <p:cNvSpPr/>
          <p:nvPr/>
        </p:nvSpPr>
        <p:spPr>
          <a:xfrm>
            <a:off x="3830989" y="3336155"/>
            <a:ext cx="388749" cy="22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="" xmlns:a16="http://schemas.microsoft.com/office/drawing/2014/main" id="{FAB26F30-80A6-4738-947D-FAE6E699B07F}"/>
              </a:ext>
            </a:extLst>
          </p:cNvPr>
          <p:cNvSpPr/>
          <p:nvPr/>
        </p:nvSpPr>
        <p:spPr>
          <a:xfrm>
            <a:off x="3830989" y="3669824"/>
            <a:ext cx="388749" cy="22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="" xmlns:a16="http://schemas.microsoft.com/office/drawing/2014/main" id="{68058583-4258-43ED-B4D2-0785124022A9}"/>
              </a:ext>
            </a:extLst>
          </p:cNvPr>
          <p:cNvCxnSpPr>
            <a:cxnSpLocks/>
          </p:cNvCxnSpPr>
          <p:nvPr/>
        </p:nvCxnSpPr>
        <p:spPr>
          <a:xfrm>
            <a:off x="3202214" y="3259754"/>
            <a:ext cx="4068000" cy="1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="" xmlns:a16="http://schemas.microsoft.com/office/drawing/2014/main" id="{C7332D12-91F2-4667-98E7-6ABF9CEFE40E}"/>
              </a:ext>
            </a:extLst>
          </p:cNvPr>
          <p:cNvCxnSpPr>
            <a:cxnSpLocks/>
          </p:cNvCxnSpPr>
          <p:nvPr/>
        </p:nvCxnSpPr>
        <p:spPr>
          <a:xfrm>
            <a:off x="3202215" y="3599178"/>
            <a:ext cx="406530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="" xmlns:a16="http://schemas.microsoft.com/office/drawing/2014/main" id="{4F845169-7B4F-43D7-8658-97423F335199}"/>
              </a:ext>
            </a:extLst>
          </p:cNvPr>
          <p:cNvSpPr>
            <a:spLocks/>
          </p:cNvSpPr>
          <p:nvPr/>
        </p:nvSpPr>
        <p:spPr>
          <a:xfrm>
            <a:off x="7021463" y="4061431"/>
            <a:ext cx="323111" cy="1820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600" b="1" dirty="0">
                <a:solidFill>
                  <a:schemeClr val="tx1"/>
                </a:solidFill>
              </a:rPr>
              <a:t>Passerelle</a:t>
            </a:r>
          </a:p>
        </p:txBody>
      </p:sp>
      <p:sp>
        <p:nvSpPr>
          <p:cNvPr id="42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7020000" cy="536352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err="1" smtClean="0"/>
              <a:t>Gesamtprojekt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44347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71812" y="6516302"/>
            <a:ext cx="834188" cy="3399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373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9B8ED7-349F-4C7A-8817-023244CE754A}" type="slidenum">
              <a:rPr lang="fr-LU" smtClean="0"/>
              <a:pPr/>
              <a:t>9</a:t>
            </a:fld>
            <a:endParaRPr lang="fr-LU" dirty="0"/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B0D4F4B8-B5BD-4050-B584-791E1BFD4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504760"/>
            <a:ext cx="8718550" cy="474523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22635" y="115450"/>
            <a:ext cx="7020000" cy="536352"/>
          </a:xfrm>
        </p:spPr>
        <p:txBody>
          <a:bodyPr anchor="t"/>
          <a:lstStyle/>
          <a:p>
            <a:pPr>
              <a:spcBef>
                <a:spcPts val="300"/>
              </a:spcBef>
            </a:pPr>
            <a:r>
              <a:rPr lang="fr-FR" sz="2800" b="1" dirty="0" smtClean="0"/>
              <a:t>ERWEITERUNGSNEUBAU SNPJ</a:t>
            </a:r>
            <a:r>
              <a:rPr lang="fr-FR" sz="2800" b="1" dirty="0"/>
              <a:t/>
            </a:r>
            <a:br>
              <a:rPr lang="fr-FR" sz="2800" b="1" dirty="0"/>
            </a:br>
            <a:r>
              <a:rPr lang="fr-FR" sz="2800" dirty="0" err="1" smtClean="0"/>
              <a:t>Architekturkonzept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418028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roupe_Presentation_Stéthoscop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Groupe_Presentation_Stéthoscope</Template>
  <TotalTime>6</TotalTime>
  <Words>2184</Words>
  <Application>Microsoft Macintosh PowerPoint</Application>
  <PresentationFormat>A4 Paper (210x297 mm)</PresentationFormat>
  <Paragraphs>406</Paragraphs>
  <Slides>48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Groupe_Presentation_Stéthoscope</vt:lpstr>
      <vt:lpstr>PowerPoint Presentation</vt:lpstr>
      <vt:lpstr>PowerPoint Presentation</vt:lpstr>
      <vt:lpstr>PowerPoint Presentation</vt:lpstr>
      <vt:lpstr>PowerPoint Presentation</vt:lpstr>
      <vt:lpstr>ERWEITERUNGSNEUBAU SNPJ</vt:lpstr>
      <vt:lpstr>ERWEITERUNGSNEUBAU SNPJ</vt:lpstr>
      <vt:lpstr>ERWEITERUNGSNEUBAU SNPJ Bauprogramm</vt:lpstr>
      <vt:lpstr>ERWEITERUNGSNEUBAU SNPJ Gesamtprojekt</vt:lpstr>
      <vt:lpstr>ERWEITERUNGSNEUBAU SNPJ Architekturkonzept</vt:lpstr>
      <vt:lpstr>ERWEITERUNGSNEUBAU SNPJ Tagesklinik (Erdgeschoss): 20 Plätze</vt:lpstr>
      <vt:lpstr>ERWEITERUNGSNEUBAU SNPJ Akutstation (1J): 15 Betten</vt:lpstr>
      <vt:lpstr>ERWEITERUNGSNEUBAU SNPJ Therapieräume und Schule (2. Obergeschoss)</vt:lpstr>
      <vt:lpstr>ERWEITERUNGSNEUBAU SNPJ Psychotherapiestation (3J): 15 Betten</vt:lpstr>
      <vt:lpstr>ERWEITERUNGSNEUBAU SNPJ 2. Untergeschoss (C-Bau)</vt:lpstr>
      <vt:lpstr>PowerPoint Presentation</vt:lpstr>
      <vt:lpstr>JUGENDPSYCHIATRIE</vt:lpstr>
      <vt:lpstr>JUGENDPSYCHIATRIE</vt:lpstr>
      <vt:lpstr>PowerPoint Presentation</vt:lpstr>
      <vt:lpstr>PSYCHISCHE GESUNDHEIT AUFBAUEN</vt:lpstr>
      <vt:lpstr> Zugang zur Gesundheitsversorgung</vt:lpstr>
      <vt:lpstr> Kinder sind anders!</vt:lpstr>
      <vt:lpstr> Personalbesetzung</vt:lpstr>
      <vt:lpstr>PowerPoint Presentation</vt:lpstr>
      <vt:lpstr>Dagesklinik ESCH</vt:lpstr>
      <vt:lpstr>Dagesklinik ESCH</vt:lpstr>
      <vt:lpstr>Dagesklinik ESCH</vt:lpstr>
      <vt:lpstr>PowerPoint Presentation</vt:lpstr>
      <vt:lpstr>Dagesklinik ESCH</vt:lpstr>
      <vt:lpstr>Regionalisierung</vt:lpstr>
      <vt:lpstr>PowerPoint Presentation</vt:lpstr>
      <vt:lpstr>PowerPoint Presentation</vt:lpstr>
      <vt:lpstr>Der SDIP</vt:lpstr>
      <vt:lpstr>Der SDIP</vt:lpstr>
      <vt:lpstr>Der SDIP</vt:lpstr>
      <vt:lpstr>Der SDIP</vt:lpstr>
      <vt:lpstr>Der SDIP</vt:lpstr>
      <vt:lpstr>PowerPoint Presentation</vt:lpstr>
      <vt:lpstr>PowerPoint Presentation</vt:lpstr>
      <vt:lpstr>PowerPoint Presentation</vt:lpstr>
      <vt:lpstr>Kinder- und Jugendpsychosomatik</vt:lpstr>
      <vt:lpstr>Zu behandelnde Krankheitsbilder</vt:lpstr>
      <vt:lpstr>Zu behandelnde Krankheitsbilder</vt:lpstr>
      <vt:lpstr>Kinder- und Jugendpsychosomatik</vt:lpstr>
      <vt:lpstr>PowerPoint Presentation</vt:lpstr>
      <vt:lpstr>PowerPoint Presentation</vt:lpstr>
      <vt:lpstr>Transitionspsychiatrie</vt:lpstr>
      <vt:lpstr>Transitionspsychiatrie</vt:lpstr>
      <vt:lpstr>Transitionspsychiatrie</vt:lpstr>
    </vt:vector>
  </TitlesOfParts>
  <Company>FFE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L.Krebs@krebs-pbv.de</dc:creator>
  <cp:lastModifiedBy>First Review</cp:lastModifiedBy>
  <cp:revision>328</cp:revision>
  <cp:lastPrinted>2020-10-27T10:22:59Z</cp:lastPrinted>
  <dcterms:created xsi:type="dcterms:W3CDTF">2017-09-22T11:58:22Z</dcterms:created>
  <dcterms:modified xsi:type="dcterms:W3CDTF">2020-12-18T10:23:41Z</dcterms:modified>
  <cp:category>Krebs PBV</cp:category>
</cp:coreProperties>
</file>